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40"/>
  </p:notesMasterIdLst>
  <p:sldIdLst>
    <p:sldId id="398" r:id="rId3"/>
    <p:sldId id="399" r:id="rId4"/>
    <p:sldId id="400" r:id="rId5"/>
    <p:sldId id="421" r:id="rId6"/>
    <p:sldId id="850" r:id="rId7"/>
    <p:sldId id="849" r:id="rId8"/>
    <p:sldId id="825" r:id="rId9"/>
    <p:sldId id="826" r:id="rId10"/>
    <p:sldId id="853" r:id="rId11"/>
    <p:sldId id="855" r:id="rId12"/>
    <p:sldId id="851" r:id="rId13"/>
    <p:sldId id="856" r:id="rId14"/>
    <p:sldId id="857" r:id="rId15"/>
    <p:sldId id="2918" r:id="rId16"/>
    <p:sldId id="831" r:id="rId17"/>
    <p:sldId id="847" r:id="rId18"/>
    <p:sldId id="2900" r:id="rId19"/>
    <p:sldId id="2901" r:id="rId20"/>
    <p:sldId id="2902" r:id="rId21"/>
    <p:sldId id="2903" r:id="rId22"/>
    <p:sldId id="2905" r:id="rId23"/>
    <p:sldId id="2910" r:id="rId24"/>
    <p:sldId id="2909" r:id="rId25"/>
    <p:sldId id="2908" r:id="rId26"/>
    <p:sldId id="2904" r:id="rId27"/>
    <p:sldId id="843" r:id="rId28"/>
    <p:sldId id="844" r:id="rId29"/>
    <p:sldId id="845" r:id="rId30"/>
    <p:sldId id="839" r:id="rId31"/>
    <p:sldId id="859" r:id="rId32"/>
    <p:sldId id="2911" r:id="rId33"/>
    <p:sldId id="2913" r:id="rId34"/>
    <p:sldId id="2912" r:id="rId35"/>
    <p:sldId id="2914" r:id="rId36"/>
    <p:sldId id="2915" r:id="rId37"/>
    <p:sldId id="2917" r:id="rId38"/>
    <p:sldId id="812" r:id="rId39"/>
  </p:sldIdLst>
  <p:sldSz cx="9144000" cy="6858000" type="screen4x3"/>
  <p:notesSz cx="6858000" cy="9144000"/>
  <p:custDataLst>
    <p:tags r:id="rId41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BA8C00"/>
    <a:srgbClr val="818181"/>
    <a:srgbClr val="888888"/>
    <a:srgbClr val="FE8635"/>
    <a:srgbClr val="FF8A38"/>
    <a:srgbClr val="4E7ED4"/>
    <a:srgbClr val="4C7ACD"/>
    <a:srgbClr val="4B7ACD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3977" autoAdjust="0"/>
  </p:normalViewPr>
  <p:slideViewPr>
    <p:cSldViewPr>
      <p:cViewPr varScale="1">
        <p:scale>
          <a:sx n="96" d="100"/>
          <a:sy n="96" d="100"/>
        </p:scale>
        <p:origin x="207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14/06/2023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325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279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910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2488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8128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988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8305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8732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8213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7282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886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32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762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205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1773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6730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0510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003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2652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9398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7918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881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6465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2750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2887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9450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696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031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590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0826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4225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151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14/06/2023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14/06/2023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14/06/2023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14/06/2023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14/06/2023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14/06/2023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14/06/2023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14/06/2023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14/06/2023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14/06/2023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1.globo.com/sp/sao-paulo/noticia/2021/05/11/justica-multa-concessionaria-em-r-100-mil-por-coleta-de-dados-de-passageiros-na-linha-4-amarela-do-metro-de-sp.ghtml" TargetMode="External"/><Relationship Id="rId3" Type="http://schemas.openxmlformats.org/officeDocument/2006/relationships/hyperlink" Target="https://epocanegocios.globo.com/Tecnologia/noticia/2019/01/inteligencia-artificial-pode-acabar-com-40-dos-empregos-em-15-anos-diz-investidor-chines.html" TargetMode="External"/><Relationship Id="rId7" Type="http://schemas.openxmlformats.org/officeDocument/2006/relationships/hyperlink" Target="https://www.fhi.ox.ac.uk/wp-content/uploads/Deciphering_Chinas_AI-Dream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edium.com/s/2069/a-top-roboticist-says-a-i-will-not-conquer-humanity-133f2611d035" TargetMode="External"/><Relationship Id="rId5" Type="http://schemas.openxmlformats.org/officeDocument/2006/relationships/hyperlink" Target="https://www.tecmundo.com.br/ciencia/128058-inteligencia-artificial-perigosa-armas-nucleares-diz-musk.htm" TargetMode="External"/><Relationship Id="rId4" Type="http://schemas.openxmlformats.org/officeDocument/2006/relationships/hyperlink" Target="https://itforum365.com.br/2020-ia-mais-empregos-gartner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50" Type="http://schemas.openxmlformats.org/officeDocument/2006/relationships/tags" Target="../tags/tag5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41" Type="http://schemas.openxmlformats.org/officeDocument/2006/relationships/tags" Target="../tags/tag42.xml"/><Relationship Id="rId54" Type="http://schemas.openxmlformats.org/officeDocument/2006/relationships/notesSlide" Target="../notesSlides/notesSlide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53" Type="http://schemas.openxmlformats.org/officeDocument/2006/relationships/slideLayout" Target="../slideLayouts/slideLayout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8" Type="http://schemas.openxmlformats.org/officeDocument/2006/relationships/tags" Target="../tags/tag9.xml"/><Relationship Id="rId51" Type="http://schemas.openxmlformats.org/officeDocument/2006/relationships/tags" Target="../tags/tag5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translate.google.com/?sl=pt&amp;tl=en&amp;op=translate&amp;hl=en" TargetMode="External"/><Relationship Id="rId7" Type="http://schemas.openxmlformats.org/officeDocument/2006/relationships/hyperlink" Target="https://aws.amazon.com/pt/transcribe/?p=ft&amp;c=ml&amp;z=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aws.amazon.com/pt/polly/?p=ft&amp;c=ml&amp;z=3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B3F32FE4-0009-F1D2-BD7B-3DAFA004897A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Criar musica?</a:t>
            </a:r>
          </a:p>
        </p:txBody>
      </p:sp>
      <p:sp>
        <p:nvSpPr>
          <p:cNvPr id="5" name="Pentagon 26">
            <a:extLst>
              <a:ext uri="{FF2B5EF4-FFF2-40B4-BE49-F238E27FC236}">
                <a16:creationId xmlns:a16="http://schemas.microsoft.com/office/drawing/2014/main" id="{E93D2C97-BA24-3784-C6FF-95E3CDBA2B2C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E25195-4F74-3DED-CE62-2B78C942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46" y="2173668"/>
            <a:ext cx="6707108" cy="405111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300C2EC-2AFC-86F0-BA04-93048F8EE11E}"/>
              </a:ext>
            </a:extLst>
          </p:cNvPr>
          <p:cNvSpPr/>
          <p:nvPr/>
        </p:nvSpPr>
        <p:spPr>
          <a:xfrm>
            <a:off x="6948264" y="2852936"/>
            <a:ext cx="977290" cy="3384376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CBDA35F-3B11-5F56-E860-DAC6EF49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102787"/>
            <a:ext cx="4306756" cy="5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Imitar/Copiar/ Me Clonar?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8C8468-A13E-2617-E27C-AC1B694F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70" y="2147288"/>
            <a:ext cx="5474461" cy="40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Escrever um trabalho de filosofia para mim?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C9382C-7EB9-983B-6F16-DAF5E8CF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8"/>
          <a:stretch/>
        </p:blipFill>
        <p:spPr>
          <a:xfrm>
            <a:off x="1442678" y="2028235"/>
            <a:ext cx="6258644" cy="44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Programar?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D07944-D445-F5A7-45A9-41416A6C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39" y="2100884"/>
            <a:ext cx="6337523" cy="43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Criar personagens de RPG?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082BFE-160C-7ECB-1323-3B615ADB9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449"/>
            <a:ext cx="9144000" cy="30258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55CD5F0-3C29-C19C-0E1B-DE667F804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0157"/>
            <a:ext cx="9144000" cy="6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5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Por que IA avançou tanto?</a:t>
            </a:r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CAE535F7-E931-2518-5C87-34B75BEF8A2A}"/>
              </a:ext>
            </a:extLst>
          </p:cNvPr>
          <p:cNvGrpSpPr/>
          <p:nvPr/>
        </p:nvGrpSpPr>
        <p:grpSpPr>
          <a:xfrm>
            <a:off x="457727" y="1635033"/>
            <a:ext cx="8228546" cy="3587934"/>
            <a:chOff x="479036" y="1933722"/>
            <a:chExt cx="8228546" cy="3587934"/>
          </a:xfrm>
        </p:grpSpPr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AAA4CBF6-928A-ACA8-0E82-61483B2C5B45}"/>
                </a:ext>
              </a:extLst>
            </p:cNvPr>
            <p:cNvGrpSpPr/>
            <p:nvPr/>
          </p:nvGrpSpPr>
          <p:grpSpPr>
            <a:xfrm>
              <a:off x="479036" y="4403599"/>
              <a:ext cx="8228546" cy="1118057"/>
              <a:chOff x="638714" y="4855465"/>
              <a:chExt cx="10971395" cy="1490743"/>
            </a:xfrm>
          </p:grpSpPr>
          <p:sp>
            <p:nvSpPr>
              <p:cNvPr id="3" name="Rectangle 57">
                <a:extLst>
                  <a:ext uri="{FF2B5EF4-FFF2-40B4-BE49-F238E27FC236}">
                    <a16:creationId xmlns:a16="http://schemas.microsoft.com/office/drawing/2014/main" id="{3FFFB4DD-566F-AE77-F17F-7704B49AD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4855465"/>
                <a:ext cx="10231685" cy="14907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800" dirty="0">
                    <a:solidFill>
                      <a:srgbClr val="ED265B"/>
                    </a:solidFill>
                    <a:latin typeface="Gotham HTF Light"/>
                    <a:cs typeface="Gotham HTF Light"/>
                  </a:rPr>
                  <a:t>Novos Algoritmos para problemas complexos…</a:t>
                </a:r>
              </a:p>
            </p:txBody>
          </p:sp>
          <p:sp>
            <p:nvSpPr>
              <p:cNvPr id="4" name="Pentagon 33">
                <a:extLst>
                  <a:ext uri="{FF2B5EF4-FFF2-40B4-BE49-F238E27FC236}">
                    <a16:creationId xmlns:a16="http://schemas.microsoft.com/office/drawing/2014/main" id="{170D3C56-5416-B394-4F4E-72A4CA1B284A}"/>
                  </a:ext>
                </a:extLst>
              </p:cNvPr>
              <p:cNvSpPr/>
              <p:nvPr/>
            </p:nvSpPr>
            <p:spPr bwMode="auto">
              <a:xfrm>
                <a:off x="638714" y="4864959"/>
                <a:ext cx="1046053" cy="1481247"/>
              </a:xfrm>
              <a:prstGeom prst="homePlate">
                <a:avLst>
                  <a:gd name="adj" fmla="val 27321"/>
                </a:avLst>
              </a:prstGeom>
              <a:solidFill>
                <a:srgbClr val="ED145B"/>
              </a:solidFill>
              <a:ln>
                <a:solidFill>
                  <a:srgbClr val="ED26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2000" b="1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4D932493-4B27-3EA9-2946-7004894F356B}"/>
                </a:ext>
              </a:extLst>
            </p:cNvPr>
            <p:cNvGrpSpPr/>
            <p:nvPr/>
          </p:nvGrpSpPr>
          <p:grpSpPr>
            <a:xfrm>
              <a:off x="479036" y="3172877"/>
              <a:ext cx="8228546" cy="1120124"/>
              <a:chOff x="638714" y="3080502"/>
              <a:chExt cx="10971395" cy="1493498"/>
            </a:xfrm>
          </p:grpSpPr>
          <p:sp>
            <p:nvSpPr>
              <p:cNvPr id="6" name="Rectangle 66">
                <a:extLst>
                  <a:ext uri="{FF2B5EF4-FFF2-40B4-BE49-F238E27FC236}">
                    <a16:creationId xmlns:a16="http://schemas.microsoft.com/office/drawing/2014/main" id="{396CC8E2-6D30-73C6-234C-AD119224D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3083257"/>
                <a:ext cx="10231685" cy="14907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800" dirty="0">
                    <a:solidFill>
                      <a:srgbClr val="ED265B"/>
                    </a:solidFill>
                    <a:latin typeface="Gotham HTF Light"/>
                    <a:cs typeface="Gotham HTF Light"/>
                  </a:rPr>
                  <a:t>Avanço das capacidades computacionais…</a:t>
                </a:r>
              </a:p>
            </p:txBody>
          </p:sp>
          <p:sp>
            <p:nvSpPr>
              <p:cNvPr id="7" name="Pentagon 19">
                <a:extLst>
                  <a:ext uri="{FF2B5EF4-FFF2-40B4-BE49-F238E27FC236}">
                    <a16:creationId xmlns:a16="http://schemas.microsoft.com/office/drawing/2014/main" id="{5D7F663E-156E-2B41-659D-99E578BB2F5F}"/>
                  </a:ext>
                </a:extLst>
              </p:cNvPr>
              <p:cNvSpPr/>
              <p:nvPr/>
            </p:nvSpPr>
            <p:spPr bwMode="auto">
              <a:xfrm>
                <a:off x="638714" y="3080502"/>
                <a:ext cx="1088601" cy="1493498"/>
              </a:xfrm>
              <a:prstGeom prst="homePlate">
                <a:avLst>
                  <a:gd name="adj" fmla="val 27321"/>
                </a:avLst>
              </a:prstGeom>
              <a:solidFill>
                <a:srgbClr val="ED145B"/>
              </a:solidFill>
              <a:ln>
                <a:solidFill>
                  <a:srgbClr val="ED26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2000" b="1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F02195CC-173A-AFD1-F4AF-2F381B810C24}"/>
                </a:ext>
              </a:extLst>
            </p:cNvPr>
            <p:cNvGrpSpPr/>
            <p:nvPr/>
          </p:nvGrpSpPr>
          <p:grpSpPr>
            <a:xfrm>
              <a:off x="479036" y="1933722"/>
              <a:ext cx="8228546" cy="1128557"/>
              <a:chOff x="638714" y="1308295"/>
              <a:chExt cx="10971395" cy="1504743"/>
            </a:xfrm>
          </p:grpSpPr>
          <p:sp>
            <p:nvSpPr>
              <p:cNvPr id="10" name="Rectangle 78">
                <a:extLst>
                  <a:ext uri="{FF2B5EF4-FFF2-40B4-BE49-F238E27FC236}">
                    <a16:creationId xmlns:a16="http://schemas.microsoft.com/office/drawing/2014/main" id="{3A5FECF4-D3EB-4AB7-5668-DF307525FA72}"/>
                  </a:ext>
                </a:extLst>
              </p:cNvPr>
              <p:cNvSpPr/>
              <p:nvPr/>
            </p:nvSpPr>
            <p:spPr bwMode="auto">
              <a:xfrm>
                <a:off x="1378424" y="1308295"/>
                <a:ext cx="10231685" cy="14907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pt-BR" sz="2800" dirty="0">
                    <a:solidFill>
                      <a:srgbClr val="ED265B"/>
                    </a:solidFill>
                    <a:latin typeface="Gotham HTF Light"/>
                    <a:cs typeface="Gotham HTF Light"/>
                  </a:rPr>
                  <a:t>Aumento na quantidade de dados disponíveis…</a:t>
                </a:r>
              </a:p>
            </p:txBody>
          </p:sp>
          <p:sp>
            <p:nvSpPr>
              <p:cNvPr id="12" name="Pentagon 26">
                <a:extLst>
                  <a:ext uri="{FF2B5EF4-FFF2-40B4-BE49-F238E27FC236}">
                    <a16:creationId xmlns:a16="http://schemas.microsoft.com/office/drawing/2014/main" id="{1DDA2977-8544-8711-A4EB-D9B63E7526F0}"/>
                  </a:ext>
                </a:extLst>
              </p:cNvPr>
              <p:cNvSpPr/>
              <p:nvPr/>
            </p:nvSpPr>
            <p:spPr bwMode="auto">
              <a:xfrm>
                <a:off x="638714" y="1308295"/>
                <a:ext cx="1075482" cy="1504743"/>
              </a:xfrm>
              <a:prstGeom prst="homePlate">
                <a:avLst>
                  <a:gd name="adj" fmla="val 27321"/>
                </a:avLst>
              </a:prstGeom>
              <a:solidFill>
                <a:srgbClr val="ED265B"/>
              </a:solidFill>
              <a:ln>
                <a:solidFill>
                  <a:srgbClr val="ED26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2000" b="1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14" name="Straight Connector 9">
              <a:extLst>
                <a:ext uri="{FF2B5EF4-FFF2-40B4-BE49-F238E27FC236}">
                  <a16:creationId xmlns:a16="http://schemas.microsoft.com/office/drawing/2014/main" id="{DC51993D-0F1E-850C-2970-A5B853FD1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036" y="3116094"/>
              <a:ext cx="8228545" cy="2968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0">
              <a:extLst>
                <a:ext uri="{FF2B5EF4-FFF2-40B4-BE49-F238E27FC236}">
                  <a16:creationId xmlns:a16="http://schemas.microsoft.com/office/drawing/2014/main" id="{1DBF9E7B-10BF-3430-A0C5-48BFECC0C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036" y="4346817"/>
              <a:ext cx="8228545" cy="2968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Cloud_computing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D7C6BEB0-21A3-DB4C-455B-F15B53B48A3A}"/>
              </a:ext>
            </a:extLst>
          </p:cNvPr>
          <p:cNvGrpSpPr>
            <a:grpSpLocks noChangeAspect="1"/>
          </p:cNvGrpSpPr>
          <p:nvPr/>
        </p:nvGrpSpPr>
        <p:grpSpPr>
          <a:xfrm>
            <a:off x="487892" y="3105032"/>
            <a:ext cx="627724" cy="612000"/>
            <a:chOff x="9050338" y="300038"/>
            <a:chExt cx="823913" cy="803275"/>
          </a:xfrm>
          <a:noFill/>
        </p:grpSpPr>
        <p:sp>
          <p:nvSpPr>
            <p:cNvPr id="110" name="Freeform 183">
              <a:extLst>
                <a:ext uri="{FF2B5EF4-FFF2-40B4-BE49-F238E27FC236}">
                  <a16:creationId xmlns:a16="http://schemas.microsoft.com/office/drawing/2014/main" id="{CB1DC38B-C6B3-DD5B-8340-310CC1C3E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100" y="1016000"/>
              <a:ext cx="814388" cy="80963"/>
            </a:xfrm>
            <a:custGeom>
              <a:avLst/>
              <a:gdLst>
                <a:gd name="T0" fmla="*/ 70 w 1206"/>
                <a:gd name="T1" fmla="*/ 0 h 120"/>
                <a:gd name="T2" fmla="*/ 0 w 1206"/>
                <a:gd name="T3" fmla="*/ 0 h 120"/>
                <a:gd name="T4" fmla="*/ 0 w 1206"/>
                <a:gd name="T5" fmla="*/ 67 h 120"/>
                <a:gd name="T6" fmla="*/ 53 w 1206"/>
                <a:gd name="T7" fmla="*/ 120 h 120"/>
                <a:gd name="T8" fmla="*/ 1153 w 1206"/>
                <a:gd name="T9" fmla="*/ 120 h 120"/>
                <a:gd name="T10" fmla="*/ 1206 w 1206"/>
                <a:gd name="T11" fmla="*/ 67 h 120"/>
                <a:gd name="T12" fmla="*/ 1206 w 1206"/>
                <a:gd name="T13" fmla="*/ 0 h 120"/>
                <a:gd name="T14" fmla="*/ 1136 w 1206"/>
                <a:gd name="T15" fmla="*/ 0 h 120"/>
                <a:gd name="T16" fmla="*/ 690 w 1206"/>
                <a:gd name="T17" fmla="*/ 0 h 120"/>
                <a:gd name="T18" fmla="*/ 690 w 1206"/>
                <a:gd name="T19" fmla="*/ 34 h 120"/>
                <a:gd name="T20" fmla="*/ 516 w 1206"/>
                <a:gd name="T21" fmla="*/ 34 h 120"/>
                <a:gd name="T22" fmla="*/ 516 w 1206"/>
                <a:gd name="T23" fmla="*/ 0 h 120"/>
                <a:gd name="T24" fmla="*/ 70 w 1206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6" h="120">
                  <a:moveTo>
                    <a:pt x="70" y="0"/>
                  </a:moveTo>
                  <a:lnTo>
                    <a:pt x="0" y="0"/>
                  </a:lnTo>
                  <a:lnTo>
                    <a:pt x="0" y="67"/>
                  </a:lnTo>
                  <a:cubicBezTo>
                    <a:pt x="0" y="96"/>
                    <a:pt x="24" y="120"/>
                    <a:pt x="53" y="120"/>
                  </a:cubicBezTo>
                  <a:lnTo>
                    <a:pt x="1153" y="120"/>
                  </a:lnTo>
                  <a:cubicBezTo>
                    <a:pt x="1182" y="120"/>
                    <a:pt x="1206" y="96"/>
                    <a:pt x="1206" y="67"/>
                  </a:cubicBezTo>
                  <a:lnTo>
                    <a:pt x="1206" y="0"/>
                  </a:lnTo>
                  <a:lnTo>
                    <a:pt x="1136" y="0"/>
                  </a:lnTo>
                  <a:lnTo>
                    <a:pt x="690" y="0"/>
                  </a:lnTo>
                  <a:lnTo>
                    <a:pt x="690" y="34"/>
                  </a:lnTo>
                  <a:lnTo>
                    <a:pt x="516" y="34"/>
                  </a:lnTo>
                  <a:lnTo>
                    <a:pt x="516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85">
              <a:extLst>
                <a:ext uri="{FF2B5EF4-FFF2-40B4-BE49-F238E27FC236}">
                  <a16:creationId xmlns:a16="http://schemas.microsoft.com/office/drawing/2014/main" id="{EC5122A8-24CD-5826-AAEE-6F8C32335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304800"/>
              <a:ext cx="571500" cy="350838"/>
            </a:xfrm>
            <a:custGeom>
              <a:avLst/>
              <a:gdLst>
                <a:gd name="T0" fmla="*/ 580 w 847"/>
                <a:gd name="T1" fmla="*/ 519 h 519"/>
                <a:gd name="T2" fmla="*/ 690 w 847"/>
                <a:gd name="T3" fmla="*/ 519 h 519"/>
                <a:gd name="T4" fmla="*/ 847 w 847"/>
                <a:gd name="T5" fmla="*/ 362 h 519"/>
                <a:gd name="T6" fmla="*/ 740 w 847"/>
                <a:gd name="T7" fmla="*/ 213 h 519"/>
                <a:gd name="T8" fmla="*/ 742 w 847"/>
                <a:gd name="T9" fmla="*/ 193 h 519"/>
                <a:gd name="T10" fmla="*/ 610 w 847"/>
                <a:gd name="T11" fmla="*/ 61 h 519"/>
                <a:gd name="T12" fmla="*/ 548 w 847"/>
                <a:gd name="T13" fmla="*/ 78 h 519"/>
                <a:gd name="T14" fmla="*/ 390 w 847"/>
                <a:gd name="T15" fmla="*/ 0 h 519"/>
                <a:gd name="T16" fmla="*/ 190 w 847"/>
                <a:gd name="T17" fmla="*/ 178 h 519"/>
                <a:gd name="T18" fmla="*/ 171 w 847"/>
                <a:gd name="T19" fmla="*/ 177 h 519"/>
                <a:gd name="T20" fmla="*/ 0 w 847"/>
                <a:gd name="T21" fmla="*/ 348 h 519"/>
                <a:gd name="T22" fmla="*/ 152 w 847"/>
                <a:gd name="T23" fmla="*/ 518 h 519"/>
                <a:gd name="T24" fmla="*/ 271 w 847"/>
                <a:gd name="T25" fmla="*/ 518 h 519"/>
                <a:gd name="T26" fmla="*/ 580 w 847"/>
                <a:gd name="T2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7" h="519">
                  <a:moveTo>
                    <a:pt x="580" y="519"/>
                  </a:moveTo>
                  <a:lnTo>
                    <a:pt x="690" y="519"/>
                  </a:lnTo>
                  <a:cubicBezTo>
                    <a:pt x="777" y="519"/>
                    <a:pt x="847" y="448"/>
                    <a:pt x="847" y="362"/>
                  </a:cubicBezTo>
                  <a:cubicBezTo>
                    <a:pt x="847" y="292"/>
                    <a:pt x="802" y="233"/>
                    <a:pt x="740" y="213"/>
                  </a:cubicBezTo>
                  <a:cubicBezTo>
                    <a:pt x="741" y="206"/>
                    <a:pt x="742" y="200"/>
                    <a:pt x="742" y="193"/>
                  </a:cubicBezTo>
                  <a:cubicBezTo>
                    <a:pt x="742" y="120"/>
                    <a:pt x="683" y="61"/>
                    <a:pt x="610" y="61"/>
                  </a:cubicBezTo>
                  <a:cubicBezTo>
                    <a:pt x="588" y="61"/>
                    <a:pt x="567" y="68"/>
                    <a:pt x="548" y="78"/>
                  </a:cubicBezTo>
                  <a:cubicBezTo>
                    <a:pt x="511" y="31"/>
                    <a:pt x="454" y="0"/>
                    <a:pt x="390" y="0"/>
                  </a:cubicBezTo>
                  <a:cubicBezTo>
                    <a:pt x="287" y="0"/>
                    <a:pt x="202" y="78"/>
                    <a:pt x="190" y="178"/>
                  </a:cubicBezTo>
                  <a:cubicBezTo>
                    <a:pt x="184" y="177"/>
                    <a:pt x="178" y="177"/>
                    <a:pt x="171" y="177"/>
                  </a:cubicBezTo>
                  <a:cubicBezTo>
                    <a:pt x="77" y="177"/>
                    <a:pt x="0" y="253"/>
                    <a:pt x="0" y="348"/>
                  </a:cubicBezTo>
                  <a:cubicBezTo>
                    <a:pt x="0" y="436"/>
                    <a:pt x="62" y="519"/>
                    <a:pt x="152" y="518"/>
                  </a:cubicBezTo>
                  <a:lnTo>
                    <a:pt x="271" y="518"/>
                  </a:lnTo>
                  <a:lnTo>
                    <a:pt x="580" y="519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Oval 186">
              <a:extLst>
                <a:ext uri="{FF2B5EF4-FFF2-40B4-BE49-F238E27FC236}">
                  <a16:creationId xmlns:a16="http://schemas.microsoft.com/office/drawing/2014/main" id="{AEE7AF80-7128-932A-82A1-D4FD02808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6100" y="881063"/>
              <a:ext cx="52388" cy="53975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val 187">
              <a:extLst>
                <a:ext uri="{FF2B5EF4-FFF2-40B4-BE49-F238E27FC236}">
                  <a16:creationId xmlns:a16="http://schemas.microsoft.com/office/drawing/2014/main" id="{6EAA28BE-1DF7-8972-A4C0-309D0865D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9775" y="773113"/>
              <a:ext cx="53975" cy="53975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Oval 188">
              <a:extLst>
                <a:ext uri="{FF2B5EF4-FFF2-40B4-BE49-F238E27FC236}">
                  <a16:creationId xmlns:a16="http://schemas.microsoft.com/office/drawing/2014/main" id="{F765929B-CBB0-51BD-7E4B-ABFCA3E7E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0838" y="773113"/>
              <a:ext cx="53975" cy="53975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89">
              <a:extLst>
                <a:ext uri="{FF2B5EF4-FFF2-40B4-BE49-F238E27FC236}">
                  <a16:creationId xmlns:a16="http://schemas.microsoft.com/office/drawing/2014/main" id="{2C9CD103-FBA7-AFB8-5126-E00013BE0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4813" y="615950"/>
              <a:ext cx="109538" cy="188913"/>
            </a:xfrm>
            <a:custGeom>
              <a:avLst/>
              <a:gdLst>
                <a:gd name="T0" fmla="*/ 107 w 164"/>
                <a:gd name="T1" fmla="*/ 280 h 280"/>
                <a:gd name="T2" fmla="*/ 0 w 164"/>
                <a:gd name="T3" fmla="*/ 280 h 280"/>
                <a:gd name="T4" fmla="*/ 0 w 164"/>
                <a:gd name="T5" fmla="*/ 263 h 280"/>
                <a:gd name="T6" fmla="*/ 107 w 164"/>
                <a:gd name="T7" fmla="*/ 263 h 280"/>
                <a:gd name="T8" fmla="*/ 147 w 164"/>
                <a:gd name="T9" fmla="*/ 223 h 280"/>
                <a:gd name="T10" fmla="*/ 147 w 164"/>
                <a:gd name="T11" fmla="*/ 0 h 280"/>
                <a:gd name="T12" fmla="*/ 164 w 164"/>
                <a:gd name="T13" fmla="*/ 0 h 280"/>
                <a:gd name="T14" fmla="*/ 164 w 164"/>
                <a:gd name="T15" fmla="*/ 223 h 280"/>
                <a:gd name="T16" fmla="*/ 107 w 164"/>
                <a:gd name="T1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80">
                  <a:moveTo>
                    <a:pt x="107" y="280"/>
                  </a:moveTo>
                  <a:lnTo>
                    <a:pt x="0" y="280"/>
                  </a:lnTo>
                  <a:lnTo>
                    <a:pt x="0" y="263"/>
                  </a:lnTo>
                  <a:lnTo>
                    <a:pt x="107" y="263"/>
                  </a:lnTo>
                  <a:cubicBezTo>
                    <a:pt x="129" y="263"/>
                    <a:pt x="147" y="245"/>
                    <a:pt x="147" y="223"/>
                  </a:cubicBezTo>
                  <a:lnTo>
                    <a:pt x="147" y="0"/>
                  </a:lnTo>
                  <a:lnTo>
                    <a:pt x="164" y="0"/>
                  </a:lnTo>
                  <a:lnTo>
                    <a:pt x="164" y="223"/>
                  </a:lnTo>
                  <a:cubicBezTo>
                    <a:pt x="164" y="254"/>
                    <a:pt x="138" y="280"/>
                    <a:pt x="107" y="28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90">
              <a:extLst>
                <a:ext uri="{FF2B5EF4-FFF2-40B4-BE49-F238E27FC236}">
                  <a16:creationId xmlns:a16="http://schemas.microsoft.com/office/drawing/2014/main" id="{6626EEA7-EB35-641A-1F52-6DE3EA163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988" y="300038"/>
              <a:ext cx="582613" cy="360363"/>
            </a:xfrm>
            <a:custGeom>
              <a:avLst/>
              <a:gdLst>
                <a:gd name="T0" fmla="*/ 698 w 864"/>
                <a:gd name="T1" fmla="*/ 535 h 535"/>
                <a:gd name="T2" fmla="*/ 588 w 864"/>
                <a:gd name="T3" fmla="*/ 535 h 535"/>
                <a:gd name="T4" fmla="*/ 588 w 864"/>
                <a:gd name="T5" fmla="*/ 518 h 535"/>
                <a:gd name="T6" fmla="*/ 698 w 864"/>
                <a:gd name="T7" fmla="*/ 518 h 535"/>
                <a:gd name="T8" fmla="*/ 847 w 864"/>
                <a:gd name="T9" fmla="*/ 370 h 535"/>
                <a:gd name="T10" fmla="*/ 745 w 864"/>
                <a:gd name="T11" fmla="*/ 228 h 535"/>
                <a:gd name="T12" fmla="*/ 738 w 864"/>
                <a:gd name="T13" fmla="*/ 226 h 535"/>
                <a:gd name="T14" fmla="*/ 740 w 864"/>
                <a:gd name="T15" fmla="*/ 219 h 535"/>
                <a:gd name="T16" fmla="*/ 741 w 864"/>
                <a:gd name="T17" fmla="*/ 201 h 535"/>
                <a:gd name="T18" fmla="*/ 618 w 864"/>
                <a:gd name="T19" fmla="*/ 78 h 535"/>
                <a:gd name="T20" fmla="*/ 560 w 864"/>
                <a:gd name="T21" fmla="*/ 93 h 535"/>
                <a:gd name="T22" fmla="*/ 554 w 864"/>
                <a:gd name="T23" fmla="*/ 96 h 535"/>
                <a:gd name="T24" fmla="*/ 549 w 864"/>
                <a:gd name="T25" fmla="*/ 91 h 535"/>
                <a:gd name="T26" fmla="*/ 398 w 864"/>
                <a:gd name="T27" fmla="*/ 16 h 535"/>
                <a:gd name="T28" fmla="*/ 207 w 864"/>
                <a:gd name="T29" fmla="*/ 187 h 535"/>
                <a:gd name="T30" fmla="*/ 206 w 864"/>
                <a:gd name="T31" fmla="*/ 195 h 535"/>
                <a:gd name="T32" fmla="*/ 198 w 864"/>
                <a:gd name="T33" fmla="*/ 194 h 535"/>
                <a:gd name="T34" fmla="*/ 179 w 864"/>
                <a:gd name="T35" fmla="*/ 193 h 535"/>
                <a:gd name="T36" fmla="*/ 17 w 864"/>
                <a:gd name="T37" fmla="*/ 356 h 535"/>
                <a:gd name="T38" fmla="*/ 66 w 864"/>
                <a:gd name="T39" fmla="*/ 479 h 535"/>
                <a:gd name="T40" fmla="*/ 159 w 864"/>
                <a:gd name="T41" fmla="*/ 517 h 535"/>
                <a:gd name="T42" fmla="*/ 160 w 864"/>
                <a:gd name="T43" fmla="*/ 517 h 535"/>
                <a:gd name="T44" fmla="*/ 279 w 864"/>
                <a:gd name="T45" fmla="*/ 517 h 535"/>
                <a:gd name="T46" fmla="*/ 279 w 864"/>
                <a:gd name="T47" fmla="*/ 534 h 535"/>
                <a:gd name="T48" fmla="*/ 160 w 864"/>
                <a:gd name="T49" fmla="*/ 534 h 535"/>
                <a:gd name="T50" fmla="*/ 54 w 864"/>
                <a:gd name="T51" fmla="*/ 491 h 535"/>
                <a:gd name="T52" fmla="*/ 0 w 864"/>
                <a:gd name="T53" fmla="*/ 356 h 535"/>
                <a:gd name="T54" fmla="*/ 179 w 864"/>
                <a:gd name="T55" fmla="*/ 177 h 535"/>
                <a:gd name="T56" fmla="*/ 191 w 864"/>
                <a:gd name="T57" fmla="*/ 177 h 535"/>
                <a:gd name="T58" fmla="*/ 398 w 864"/>
                <a:gd name="T59" fmla="*/ 0 h 535"/>
                <a:gd name="T60" fmla="*/ 558 w 864"/>
                <a:gd name="T61" fmla="*/ 75 h 535"/>
                <a:gd name="T62" fmla="*/ 618 w 864"/>
                <a:gd name="T63" fmla="*/ 61 h 535"/>
                <a:gd name="T64" fmla="*/ 758 w 864"/>
                <a:gd name="T65" fmla="*/ 201 h 535"/>
                <a:gd name="T66" fmla="*/ 757 w 864"/>
                <a:gd name="T67" fmla="*/ 215 h 535"/>
                <a:gd name="T68" fmla="*/ 864 w 864"/>
                <a:gd name="T69" fmla="*/ 370 h 535"/>
                <a:gd name="T70" fmla="*/ 698 w 864"/>
                <a:gd name="T71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64" h="535">
                  <a:moveTo>
                    <a:pt x="698" y="535"/>
                  </a:moveTo>
                  <a:lnTo>
                    <a:pt x="588" y="535"/>
                  </a:lnTo>
                  <a:lnTo>
                    <a:pt x="588" y="518"/>
                  </a:lnTo>
                  <a:lnTo>
                    <a:pt x="698" y="518"/>
                  </a:lnTo>
                  <a:cubicBezTo>
                    <a:pt x="780" y="518"/>
                    <a:pt x="847" y="452"/>
                    <a:pt x="847" y="370"/>
                  </a:cubicBezTo>
                  <a:cubicBezTo>
                    <a:pt x="847" y="305"/>
                    <a:pt x="806" y="249"/>
                    <a:pt x="745" y="228"/>
                  </a:cubicBezTo>
                  <a:lnTo>
                    <a:pt x="738" y="226"/>
                  </a:lnTo>
                  <a:lnTo>
                    <a:pt x="740" y="219"/>
                  </a:lnTo>
                  <a:cubicBezTo>
                    <a:pt x="741" y="213"/>
                    <a:pt x="741" y="207"/>
                    <a:pt x="741" y="201"/>
                  </a:cubicBezTo>
                  <a:cubicBezTo>
                    <a:pt x="741" y="133"/>
                    <a:pt x="686" y="78"/>
                    <a:pt x="618" y="78"/>
                  </a:cubicBezTo>
                  <a:cubicBezTo>
                    <a:pt x="598" y="78"/>
                    <a:pt x="579" y="83"/>
                    <a:pt x="560" y="93"/>
                  </a:cubicBezTo>
                  <a:lnTo>
                    <a:pt x="554" y="96"/>
                  </a:lnTo>
                  <a:lnTo>
                    <a:pt x="549" y="91"/>
                  </a:lnTo>
                  <a:cubicBezTo>
                    <a:pt x="513" y="44"/>
                    <a:pt x="457" y="16"/>
                    <a:pt x="398" y="16"/>
                  </a:cubicBezTo>
                  <a:cubicBezTo>
                    <a:pt x="300" y="16"/>
                    <a:pt x="218" y="90"/>
                    <a:pt x="207" y="187"/>
                  </a:cubicBezTo>
                  <a:lnTo>
                    <a:pt x="206" y="195"/>
                  </a:lnTo>
                  <a:lnTo>
                    <a:pt x="198" y="194"/>
                  </a:lnTo>
                  <a:cubicBezTo>
                    <a:pt x="192" y="194"/>
                    <a:pt x="186" y="193"/>
                    <a:pt x="179" y="193"/>
                  </a:cubicBezTo>
                  <a:cubicBezTo>
                    <a:pt x="90" y="193"/>
                    <a:pt x="17" y="266"/>
                    <a:pt x="17" y="356"/>
                  </a:cubicBezTo>
                  <a:cubicBezTo>
                    <a:pt x="17" y="402"/>
                    <a:pt x="35" y="448"/>
                    <a:pt x="66" y="479"/>
                  </a:cubicBezTo>
                  <a:cubicBezTo>
                    <a:pt x="92" y="504"/>
                    <a:pt x="124" y="517"/>
                    <a:pt x="159" y="517"/>
                  </a:cubicBezTo>
                  <a:lnTo>
                    <a:pt x="160" y="517"/>
                  </a:lnTo>
                  <a:lnTo>
                    <a:pt x="279" y="517"/>
                  </a:lnTo>
                  <a:lnTo>
                    <a:pt x="279" y="534"/>
                  </a:lnTo>
                  <a:lnTo>
                    <a:pt x="160" y="534"/>
                  </a:lnTo>
                  <a:cubicBezTo>
                    <a:pt x="120" y="534"/>
                    <a:pt x="84" y="520"/>
                    <a:pt x="54" y="491"/>
                  </a:cubicBezTo>
                  <a:cubicBezTo>
                    <a:pt x="20" y="457"/>
                    <a:pt x="0" y="407"/>
                    <a:pt x="0" y="356"/>
                  </a:cubicBezTo>
                  <a:cubicBezTo>
                    <a:pt x="0" y="257"/>
                    <a:pt x="80" y="177"/>
                    <a:pt x="179" y="177"/>
                  </a:cubicBezTo>
                  <a:cubicBezTo>
                    <a:pt x="183" y="177"/>
                    <a:pt x="187" y="177"/>
                    <a:pt x="191" y="177"/>
                  </a:cubicBezTo>
                  <a:cubicBezTo>
                    <a:pt x="207" y="75"/>
                    <a:pt x="294" y="0"/>
                    <a:pt x="398" y="0"/>
                  </a:cubicBezTo>
                  <a:cubicBezTo>
                    <a:pt x="460" y="0"/>
                    <a:pt x="518" y="27"/>
                    <a:pt x="558" y="75"/>
                  </a:cubicBezTo>
                  <a:cubicBezTo>
                    <a:pt x="578" y="66"/>
                    <a:pt x="598" y="61"/>
                    <a:pt x="618" y="61"/>
                  </a:cubicBezTo>
                  <a:cubicBezTo>
                    <a:pt x="695" y="61"/>
                    <a:pt x="758" y="124"/>
                    <a:pt x="758" y="201"/>
                  </a:cubicBezTo>
                  <a:cubicBezTo>
                    <a:pt x="758" y="206"/>
                    <a:pt x="758" y="210"/>
                    <a:pt x="757" y="215"/>
                  </a:cubicBezTo>
                  <a:cubicBezTo>
                    <a:pt x="821" y="239"/>
                    <a:pt x="864" y="301"/>
                    <a:pt x="864" y="370"/>
                  </a:cubicBezTo>
                  <a:cubicBezTo>
                    <a:pt x="864" y="461"/>
                    <a:pt x="789" y="535"/>
                    <a:pt x="698" y="535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191">
              <a:extLst>
                <a:ext uri="{FF2B5EF4-FFF2-40B4-BE49-F238E27FC236}">
                  <a16:creationId xmlns:a16="http://schemas.microsoft.com/office/drawing/2014/main" id="{A65F2E32-1107-92AC-C27A-D4F2DD355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6738" y="584200"/>
              <a:ext cx="11113" cy="296863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92">
              <a:extLst>
                <a:ext uri="{FF2B5EF4-FFF2-40B4-BE49-F238E27FC236}">
                  <a16:creationId xmlns:a16="http://schemas.microsoft.com/office/drawing/2014/main" id="{216C02D1-70B8-6BD0-1FB2-ED77C526B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9750" y="876300"/>
              <a:ext cx="65088" cy="65088"/>
            </a:xfrm>
            <a:custGeom>
              <a:avLst/>
              <a:gdLst>
                <a:gd name="T0" fmla="*/ 48 w 96"/>
                <a:gd name="T1" fmla="*/ 17 h 96"/>
                <a:gd name="T2" fmla="*/ 17 w 96"/>
                <a:gd name="T3" fmla="*/ 48 h 96"/>
                <a:gd name="T4" fmla="*/ 48 w 96"/>
                <a:gd name="T5" fmla="*/ 79 h 96"/>
                <a:gd name="T6" fmla="*/ 79 w 96"/>
                <a:gd name="T7" fmla="*/ 48 h 96"/>
                <a:gd name="T8" fmla="*/ 48 w 96"/>
                <a:gd name="T9" fmla="*/ 17 h 96"/>
                <a:gd name="T10" fmla="*/ 48 w 96"/>
                <a:gd name="T11" fmla="*/ 96 h 96"/>
                <a:gd name="T12" fmla="*/ 0 w 96"/>
                <a:gd name="T13" fmla="*/ 48 h 96"/>
                <a:gd name="T14" fmla="*/ 48 w 96"/>
                <a:gd name="T15" fmla="*/ 0 h 96"/>
                <a:gd name="T16" fmla="*/ 96 w 96"/>
                <a:gd name="T17" fmla="*/ 48 h 96"/>
                <a:gd name="T18" fmla="*/ 48 w 96"/>
                <a:gd name="T1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17"/>
                  </a:moveTo>
                  <a:cubicBezTo>
                    <a:pt x="31" y="17"/>
                    <a:pt x="17" y="31"/>
                    <a:pt x="17" y="48"/>
                  </a:cubicBezTo>
                  <a:cubicBezTo>
                    <a:pt x="17" y="65"/>
                    <a:pt x="31" y="79"/>
                    <a:pt x="48" y="79"/>
                  </a:cubicBezTo>
                  <a:cubicBezTo>
                    <a:pt x="65" y="79"/>
                    <a:pt x="79" y="65"/>
                    <a:pt x="79" y="48"/>
                  </a:cubicBezTo>
                  <a:cubicBezTo>
                    <a:pt x="79" y="31"/>
                    <a:pt x="65" y="17"/>
                    <a:pt x="48" y="17"/>
                  </a:cubicBezTo>
                  <a:close/>
                  <a:moveTo>
                    <a:pt x="48" y="96"/>
                  </a:moveTo>
                  <a:cubicBezTo>
                    <a:pt x="21" y="96"/>
                    <a:pt x="0" y="74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93">
              <a:extLst>
                <a:ext uri="{FF2B5EF4-FFF2-40B4-BE49-F238E27FC236}">
                  <a16:creationId xmlns:a16="http://schemas.microsoft.com/office/drawing/2014/main" id="{7C1749F8-BE54-426E-A77F-52BF5263C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5013" y="766763"/>
              <a:ext cx="65088" cy="65088"/>
            </a:xfrm>
            <a:custGeom>
              <a:avLst/>
              <a:gdLst>
                <a:gd name="T0" fmla="*/ 48 w 96"/>
                <a:gd name="T1" fmla="*/ 17 h 96"/>
                <a:gd name="T2" fmla="*/ 16 w 96"/>
                <a:gd name="T3" fmla="*/ 48 h 96"/>
                <a:gd name="T4" fmla="*/ 48 w 96"/>
                <a:gd name="T5" fmla="*/ 79 h 96"/>
                <a:gd name="T6" fmla="*/ 79 w 96"/>
                <a:gd name="T7" fmla="*/ 48 h 96"/>
                <a:gd name="T8" fmla="*/ 48 w 96"/>
                <a:gd name="T9" fmla="*/ 17 h 96"/>
                <a:gd name="T10" fmla="*/ 48 w 96"/>
                <a:gd name="T11" fmla="*/ 96 h 96"/>
                <a:gd name="T12" fmla="*/ 0 w 96"/>
                <a:gd name="T13" fmla="*/ 48 h 96"/>
                <a:gd name="T14" fmla="*/ 48 w 96"/>
                <a:gd name="T15" fmla="*/ 0 h 96"/>
                <a:gd name="T16" fmla="*/ 96 w 96"/>
                <a:gd name="T17" fmla="*/ 48 h 96"/>
                <a:gd name="T18" fmla="*/ 48 w 96"/>
                <a:gd name="T1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17"/>
                  </a:moveTo>
                  <a:cubicBezTo>
                    <a:pt x="30" y="17"/>
                    <a:pt x="16" y="31"/>
                    <a:pt x="16" y="48"/>
                  </a:cubicBezTo>
                  <a:cubicBezTo>
                    <a:pt x="16" y="65"/>
                    <a:pt x="30" y="79"/>
                    <a:pt x="48" y="79"/>
                  </a:cubicBezTo>
                  <a:cubicBezTo>
                    <a:pt x="65" y="79"/>
                    <a:pt x="79" y="65"/>
                    <a:pt x="79" y="48"/>
                  </a:cubicBezTo>
                  <a:cubicBezTo>
                    <a:pt x="79" y="31"/>
                    <a:pt x="65" y="17"/>
                    <a:pt x="48" y="17"/>
                  </a:cubicBezTo>
                  <a:close/>
                  <a:moveTo>
                    <a:pt x="48" y="96"/>
                  </a:moveTo>
                  <a:cubicBezTo>
                    <a:pt x="21" y="96"/>
                    <a:pt x="0" y="75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5"/>
                    <a:pt x="74" y="96"/>
                    <a:pt x="48" y="9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94">
              <a:extLst>
                <a:ext uri="{FF2B5EF4-FFF2-40B4-BE49-F238E27FC236}">
                  <a16:creationId xmlns:a16="http://schemas.microsoft.com/office/drawing/2014/main" id="{3149AA10-FA81-67B7-1514-385047EB09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766763"/>
              <a:ext cx="65088" cy="65088"/>
            </a:xfrm>
            <a:custGeom>
              <a:avLst/>
              <a:gdLst>
                <a:gd name="T0" fmla="*/ 48 w 96"/>
                <a:gd name="T1" fmla="*/ 17 h 96"/>
                <a:gd name="T2" fmla="*/ 17 w 96"/>
                <a:gd name="T3" fmla="*/ 48 h 96"/>
                <a:gd name="T4" fmla="*/ 48 w 96"/>
                <a:gd name="T5" fmla="*/ 79 h 96"/>
                <a:gd name="T6" fmla="*/ 79 w 96"/>
                <a:gd name="T7" fmla="*/ 48 h 96"/>
                <a:gd name="T8" fmla="*/ 48 w 96"/>
                <a:gd name="T9" fmla="*/ 17 h 96"/>
                <a:gd name="T10" fmla="*/ 48 w 96"/>
                <a:gd name="T11" fmla="*/ 96 h 96"/>
                <a:gd name="T12" fmla="*/ 0 w 96"/>
                <a:gd name="T13" fmla="*/ 48 h 96"/>
                <a:gd name="T14" fmla="*/ 48 w 96"/>
                <a:gd name="T15" fmla="*/ 0 h 96"/>
                <a:gd name="T16" fmla="*/ 96 w 96"/>
                <a:gd name="T17" fmla="*/ 48 h 96"/>
                <a:gd name="T18" fmla="*/ 48 w 96"/>
                <a:gd name="T1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17"/>
                  </a:moveTo>
                  <a:cubicBezTo>
                    <a:pt x="31" y="17"/>
                    <a:pt x="17" y="31"/>
                    <a:pt x="17" y="48"/>
                  </a:cubicBezTo>
                  <a:cubicBezTo>
                    <a:pt x="17" y="65"/>
                    <a:pt x="31" y="79"/>
                    <a:pt x="48" y="79"/>
                  </a:cubicBezTo>
                  <a:cubicBezTo>
                    <a:pt x="65" y="79"/>
                    <a:pt x="79" y="65"/>
                    <a:pt x="79" y="48"/>
                  </a:cubicBezTo>
                  <a:cubicBezTo>
                    <a:pt x="79" y="31"/>
                    <a:pt x="65" y="17"/>
                    <a:pt x="48" y="17"/>
                  </a:cubicBezTo>
                  <a:close/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95">
              <a:extLst>
                <a:ext uri="{FF2B5EF4-FFF2-40B4-BE49-F238E27FC236}">
                  <a16:creationId xmlns:a16="http://schemas.microsoft.com/office/drawing/2014/main" id="{D48B2903-EACE-0F1E-DD57-9FAB12CAD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0238" y="615950"/>
              <a:ext cx="109538" cy="188913"/>
            </a:xfrm>
            <a:custGeom>
              <a:avLst/>
              <a:gdLst>
                <a:gd name="T0" fmla="*/ 164 w 164"/>
                <a:gd name="T1" fmla="*/ 280 h 280"/>
                <a:gd name="T2" fmla="*/ 57 w 164"/>
                <a:gd name="T3" fmla="*/ 280 h 280"/>
                <a:gd name="T4" fmla="*/ 0 w 164"/>
                <a:gd name="T5" fmla="*/ 223 h 280"/>
                <a:gd name="T6" fmla="*/ 0 w 164"/>
                <a:gd name="T7" fmla="*/ 0 h 280"/>
                <a:gd name="T8" fmla="*/ 17 w 164"/>
                <a:gd name="T9" fmla="*/ 0 h 280"/>
                <a:gd name="T10" fmla="*/ 17 w 164"/>
                <a:gd name="T11" fmla="*/ 223 h 280"/>
                <a:gd name="T12" fmla="*/ 57 w 164"/>
                <a:gd name="T13" fmla="*/ 263 h 280"/>
                <a:gd name="T14" fmla="*/ 164 w 164"/>
                <a:gd name="T15" fmla="*/ 263 h 280"/>
                <a:gd name="T16" fmla="*/ 164 w 164"/>
                <a:gd name="T1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80">
                  <a:moveTo>
                    <a:pt x="164" y="280"/>
                  </a:moveTo>
                  <a:lnTo>
                    <a:pt x="57" y="280"/>
                  </a:lnTo>
                  <a:cubicBezTo>
                    <a:pt x="26" y="280"/>
                    <a:pt x="0" y="254"/>
                    <a:pt x="0" y="223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223"/>
                  </a:lnTo>
                  <a:cubicBezTo>
                    <a:pt x="17" y="245"/>
                    <a:pt x="35" y="263"/>
                    <a:pt x="57" y="263"/>
                  </a:cubicBezTo>
                  <a:lnTo>
                    <a:pt x="164" y="263"/>
                  </a:lnTo>
                  <a:lnTo>
                    <a:pt x="164" y="2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96">
              <a:extLst>
                <a:ext uri="{FF2B5EF4-FFF2-40B4-BE49-F238E27FC236}">
                  <a16:creationId xmlns:a16="http://schemas.microsoft.com/office/drawing/2014/main" id="{E63112C0-0200-136D-4E82-B8C393F46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2175" y="544513"/>
              <a:ext cx="44450" cy="471488"/>
            </a:xfrm>
            <a:custGeom>
              <a:avLst/>
              <a:gdLst>
                <a:gd name="T0" fmla="*/ 67 w 67"/>
                <a:gd name="T1" fmla="*/ 699 h 699"/>
                <a:gd name="T2" fmla="*/ 50 w 67"/>
                <a:gd name="T3" fmla="*/ 699 h 699"/>
                <a:gd name="T4" fmla="*/ 50 w 67"/>
                <a:gd name="T5" fmla="*/ 44 h 699"/>
                <a:gd name="T6" fmla="*/ 22 w 67"/>
                <a:gd name="T7" fmla="*/ 16 h 699"/>
                <a:gd name="T8" fmla="*/ 0 w 67"/>
                <a:gd name="T9" fmla="*/ 16 h 699"/>
                <a:gd name="T10" fmla="*/ 0 w 67"/>
                <a:gd name="T11" fmla="*/ 0 h 699"/>
                <a:gd name="T12" fmla="*/ 22 w 67"/>
                <a:gd name="T13" fmla="*/ 0 h 699"/>
                <a:gd name="T14" fmla="*/ 67 w 67"/>
                <a:gd name="T15" fmla="*/ 44 h 699"/>
                <a:gd name="T16" fmla="*/ 67 w 67"/>
                <a:gd name="T17" fmla="*/ 69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699">
                  <a:moveTo>
                    <a:pt x="67" y="699"/>
                  </a:moveTo>
                  <a:lnTo>
                    <a:pt x="50" y="699"/>
                  </a:lnTo>
                  <a:lnTo>
                    <a:pt x="50" y="44"/>
                  </a:lnTo>
                  <a:cubicBezTo>
                    <a:pt x="50" y="29"/>
                    <a:pt x="38" y="16"/>
                    <a:pt x="22" y="16"/>
                  </a:cubicBezTo>
                  <a:lnTo>
                    <a:pt x="0" y="16"/>
                  </a:lnTo>
                  <a:lnTo>
                    <a:pt x="0" y="0"/>
                  </a:lnTo>
                  <a:lnTo>
                    <a:pt x="22" y="0"/>
                  </a:lnTo>
                  <a:cubicBezTo>
                    <a:pt x="47" y="0"/>
                    <a:pt x="67" y="20"/>
                    <a:pt x="67" y="44"/>
                  </a:cubicBezTo>
                  <a:lnTo>
                    <a:pt x="67" y="69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97">
              <a:extLst>
                <a:ext uri="{FF2B5EF4-FFF2-40B4-BE49-F238E27FC236}">
                  <a16:creationId xmlns:a16="http://schemas.microsoft.com/office/drawing/2014/main" id="{9EFB0D1E-2253-2E50-9E66-68331DFAD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7963" y="544513"/>
              <a:ext cx="44450" cy="471488"/>
            </a:xfrm>
            <a:custGeom>
              <a:avLst/>
              <a:gdLst>
                <a:gd name="T0" fmla="*/ 16 w 66"/>
                <a:gd name="T1" fmla="*/ 699 h 699"/>
                <a:gd name="T2" fmla="*/ 0 w 66"/>
                <a:gd name="T3" fmla="*/ 699 h 699"/>
                <a:gd name="T4" fmla="*/ 0 w 66"/>
                <a:gd name="T5" fmla="*/ 44 h 699"/>
                <a:gd name="T6" fmla="*/ 45 w 66"/>
                <a:gd name="T7" fmla="*/ 0 h 699"/>
                <a:gd name="T8" fmla="*/ 66 w 66"/>
                <a:gd name="T9" fmla="*/ 0 h 699"/>
                <a:gd name="T10" fmla="*/ 66 w 66"/>
                <a:gd name="T11" fmla="*/ 16 h 699"/>
                <a:gd name="T12" fmla="*/ 45 w 66"/>
                <a:gd name="T13" fmla="*/ 16 h 699"/>
                <a:gd name="T14" fmla="*/ 16 w 66"/>
                <a:gd name="T15" fmla="*/ 44 h 699"/>
                <a:gd name="T16" fmla="*/ 16 w 66"/>
                <a:gd name="T17" fmla="*/ 69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99">
                  <a:moveTo>
                    <a:pt x="16" y="699"/>
                  </a:moveTo>
                  <a:lnTo>
                    <a:pt x="0" y="699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66" y="0"/>
                  </a:lnTo>
                  <a:lnTo>
                    <a:pt x="66" y="16"/>
                  </a:lnTo>
                  <a:lnTo>
                    <a:pt x="45" y="16"/>
                  </a:lnTo>
                  <a:cubicBezTo>
                    <a:pt x="29" y="16"/>
                    <a:pt x="16" y="29"/>
                    <a:pt x="16" y="44"/>
                  </a:cubicBezTo>
                  <a:lnTo>
                    <a:pt x="16" y="69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98">
              <a:extLst>
                <a:ext uri="{FF2B5EF4-FFF2-40B4-BE49-F238E27FC236}">
                  <a16:creationId xmlns:a16="http://schemas.microsoft.com/office/drawing/2014/main" id="{2497A0AD-5A06-F963-7975-EC9AC924B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338" y="1011238"/>
              <a:ext cx="823913" cy="92075"/>
            </a:xfrm>
            <a:custGeom>
              <a:avLst/>
              <a:gdLst>
                <a:gd name="T0" fmla="*/ 1161 w 1222"/>
                <a:gd name="T1" fmla="*/ 136 h 136"/>
                <a:gd name="T2" fmla="*/ 61 w 1222"/>
                <a:gd name="T3" fmla="*/ 136 h 136"/>
                <a:gd name="T4" fmla="*/ 0 w 1222"/>
                <a:gd name="T5" fmla="*/ 75 h 136"/>
                <a:gd name="T6" fmla="*/ 0 w 1222"/>
                <a:gd name="T7" fmla="*/ 0 h 136"/>
                <a:gd name="T8" fmla="*/ 78 w 1222"/>
                <a:gd name="T9" fmla="*/ 0 h 136"/>
                <a:gd name="T10" fmla="*/ 78 w 1222"/>
                <a:gd name="T11" fmla="*/ 17 h 136"/>
                <a:gd name="T12" fmla="*/ 16 w 1222"/>
                <a:gd name="T13" fmla="*/ 17 h 136"/>
                <a:gd name="T14" fmla="*/ 16 w 1222"/>
                <a:gd name="T15" fmla="*/ 75 h 136"/>
                <a:gd name="T16" fmla="*/ 61 w 1222"/>
                <a:gd name="T17" fmla="*/ 120 h 136"/>
                <a:gd name="T18" fmla="*/ 1161 w 1222"/>
                <a:gd name="T19" fmla="*/ 120 h 136"/>
                <a:gd name="T20" fmla="*/ 1205 w 1222"/>
                <a:gd name="T21" fmla="*/ 75 h 136"/>
                <a:gd name="T22" fmla="*/ 1205 w 1222"/>
                <a:gd name="T23" fmla="*/ 17 h 136"/>
                <a:gd name="T24" fmla="*/ 1144 w 1222"/>
                <a:gd name="T25" fmla="*/ 17 h 136"/>
                <a:gd name="T26" fmla="*/ 1144 w 1222"/>
                <a:gd name="T27" fmla="*/ 0 h 136"/>
                <a:gd name="T28" fmla="*/ 1222 w 1222"/>
                <a:gd name="T29" fmla="*/ 0 h 136"/>
                <a:gd name="T30" fmla="*/ 1222 w 1222"/>
                <a:gd name="T31" fmla="*/ 75 h 136"/>
                <a:gd name="T32" fmla="*/ 1161 w 1222"/>
                <a:gd name="T3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2" h="136">
                  <a:moveTo>
                    <a:pt x="1161" y="136"/>
                  </a:moveTo>
                  <a:lnTo>
                    <a:pt x="61" y="136"/>
                  </a:lnTo>
                  <a:cubicBezTo>
                    <a:pt x="27" y="136"/>
                    <a:pt x="0" y="109"/>
                    <a:pt x="0" y="75"/>
                  </a:cubicBezTo>
                  <a:lnTo>
                    <a:pt x="0" y="0"/>
                  </a:lnTo>
                  <a:lnTo>
                    <a:pt x="78" y="0"/>
                  </a:lnTo>
                  <a:lnTo>
                    <a:pt x="78" y="17"/>
                  </a:lnTo>
                  <a:lnTo>
                    <a:pt x="16" y="17"/>
                  </a:lnTo>
                  <a:lnTo>
                    <a:pt x="16" y="75"/>
                  </a:lnTo>
                  <a:cubicBezTo>
                    <a:pt x="16" y="100"/>
                    <a:pt x="36" y="120"/>
                    <a:pt x="61" y="120"/>
                  </a:cubicBezTo>
                  <a:lnTo>
                    <a:pt x="1161" y="120"/>
                  </a:lnTo>
                  <a:cubicBezTo>
                    <a:pt x="1185" y="120"/>
                    <a:pt x="1205" y="100"/>
                    <a:pt x="1205" y="75"/>
                  </a:cubicBezTo>
                  <a:lnTo>
                    <a:pt x="1205" y="17"/>
                  </a:lnTo>
                  <a:lnTo>
                    <a:pt x="1144" y="17"/>
                  </a:lnTo>
                  <a:lnTo>
                    <a:pt x="1144" y="0"/>
                  </a:lnTo>
                  <a:lnTo>
                    <a:pt x="1222" y="0"/>
                  </a:lnTo>
                  <a:lnTo>
                    <a:pt x="1222" y="75"/>
                  </a:lnTo>
                  <a:cubicBezTo>
                    <a:pt x="1222" y="109"/>
                    <a:pt x="1195" y="136"/>
                    <a:pt x="1161" y="1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99">
              <a:extLst>
                <a:ext uri="{FF2B5EF4-FFF2-40B4-BE49-F238E27FC236}">
                  <a16:creationId xmlns:a16="http://schemas.microsoft.com/office/drawing/2014/main" id="{4E959892-3F01-DA4A-A934-A29C7709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725" y="1011238"/>
              <a:ext cx="719138" cy="33338"/>
            </a:xfrm>
            <a:custGeom>
              <a:avLst/>
              <a:gdLst>
                <a:gd name="T0" fmla="*/ 267 w 453"/>
                <a:gd name="T1" fmla="*/ 21 h 21"/>
                <a:gd name="T2" fmla="*/ 186 w 453"/>
                <a:gd name="T3" fmla="*/ 21 h 21"/>
                <a:gd name="T4" fmla="*/ 186 w 453"/>
                <a:gd name="T5" fmla="*/ 7 h 21"/>
                <a:gd name="T6" fmla="*/ 0 w 453"/>
                <a:gd name="T7" fmla="*/ 7 h 21"/>
                <a:gd name="T8" fmla="*/ 0 w 453"/>
                <a:gd name="T9" fmla="*/ 0 h 21"/>
                <a:gd name="T10" fmla="*/ 193 w 453"/>
                <a:gd name="T11" fmla="*/ 0 h 21"/>
                <a:gd name="T12" fmla="*/ 193 w 453"/>
                <a:gd name="T13" fmla="*/ 14 h 21"/>
                <a:gd name="T14" fmla="*/ 260 w 453"/>
                <a:gd name="T15" fmla="*/ 14 h 21"/>
                <a:gd name="T16" fmla="*/ 260 w 453"/>
                <a:gd name="T17" fmla="*/ 0 h 21"/>
                <a:gd name="T18" fmla="*/ 453 w 453"/>
                <a:gd name="T19" fmla="*/ 0 h 21"/>
                <a:gd name="T20" fmla="*/ 453 w 453"/>
                <a:gd name="T21" fmla="*/ 7 h 21"/>
                <a:gd name="T22" fmla="*/ 267 w 453"/>
                <a:gd name="T23" fmla="*/ 7 h 21"/>
                <a:gd name="T24" fmla="*/ 267 w 453"/>
                <a:gd name="T2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3" h="21">
                  <a:moveTo>
                    <a:pt x="267" y="21"/>
                  </a:moveTo>
                  <a:lnTo>
                    <a:pt x="186" y="21"/>
                  </a:lnTo>
                  <a:lnTo>
                    <a:pt x="186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193" y="0"/>
                  </a:lnTo>
                  <a:lnTo>
                    <a:pt x="193" y="14"/>
                  </a:lnTo>
                  <a:lnTo>
                    <a:pt x="260" y="14"/>
                  </a:lnTo>
                  <a:lnTo>
                    <a:pt x="260" y="0"/>
                  </a:lnTo>
                  <a:lnTo>
                    <a:pt x="453" y="0"/>
                  </a:lnTo>
                  <a:lnTo>
                    <a:pt x="453" y="7"/>
                  </a:lnTo>
                  <a:lnTo>
                    <a:pt x="267" y="7"/>
                  </a:lnTo>
                  <a:lnTo>
                    <a:pt x="267" y="2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4" name="Bar_chart2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58E17A3-CF0A-F68E-4D0E-9ACBAC0FEBA5}"/>
              </a:ext>
            </a:extLst>
          </p:cNvPr>
          <p:cNvGrpSpPr>
            <a:grpSpLocks noChangeAspect="1"/>
          </p:cNvGrpSpPr>
          <p:nvPr/>
        </p:nvGrpSpPr>
        <p:grpSpPr>
          <a:xfrm>
            <a:off x="539552" y="1988896"/>
            <a:ext cx="542037" cy="504000"/>
            <a:chOff x="8351839" y="5835650"/>
            <a:chExt cx="271463" cy="252413"/>
          </a:xfrm>
          <a:solidFill>
            <a:schemeClr val="bg1"/>
          </a:solidFill>
        </p:grpSpPr>
        <p:sp>
          <p:nvSpPr>
            <p:cNvPr id="145" name="Freeform 190">
              <a:extLst>
                <a:ext uri="{FF2B5EF4-FFF2-40B4-BE49-F238E27FC236}">
                  <a16:creationId xmlns:a16="http://schemas.microsoft.com/office/drawing/2014/main" id="{573E8A1B-4AF2-7B97-9EE9-C8D35AC49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026" y="6080125"/>
              <a:ext cx="87313" cy="7938"/>
            </a:xfrm>
            <a:custGeom>
              <a:avLst/>
              <a:gdLst>
                <a:gd name="T0" fmla="*/ 425 w 425"/>
                <a:gd name="T1" fmla="*/ 0 h 33"/>
                <a:gd name="T2" fmla="*/ 0 w 425"/>
                <a:gd name="T3" fmla="*/ 0 h 33"/>
                <a:gd name="T4" fmla="*/ 0 w 425"/>
                <a:gd name="T5" fmla="*/ 33 h 33"/>
                <a:gd name="T6" fmla="*/ 425 w 42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5" h="33">
                  <a:moveTo>
                    <a:pt x="425" y="0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425" y="3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91">
              <a:extLst>
                <a:ext uri="{FF2B5EF4-FFF2-40B4-BE49-F238E27FC236}">
                  <a16:creationId xmlns:a16="http://schemas.microsoft.com/office/drawing/2014/main" id="{D0249B80-772A-5E62-0B7F-178CBEB99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9" y="5897563"/>
              <a:ext cx="63500" cy="190500"/>
            </a:xfrm>
            <a:custGeom>
              <a:avLst/>
              <a:gdLst>
                <a:gd name="T0" fmla="*/ 3 w 40"/>
                <a:gd name="T1" fmla="*/ 117 h 120"/>
                <a:gd name="T2" fmla="*/ 3 w 40"/>
                <a:gd name="T3" fmla="*/ 120 h 120"/>
                <a:gd name="T4" fmla="*/ 40 w 40"/>
                <a:gd name="T5" fmla="*/ 120 h 120"/>
                <a:gd name="T6" fmla="*/ 40 w 40"/>
                <a:gd name="T7" fmla="*/ 0 h 120"/>
                <a:gd name="T8" fmla="*/ 0 w 40"/>
                <a:gd name="T9" fmla="*/ 0 h 120"/>
                <a:gd name="T10" fmla="*/ 0 w 40"/>
                <a:gd name="T11" fmla="*/ 120 h 120"/>
                <a:gd name="T12" fmla="*/ 3 w 40"/>
                <a:gd name="T13" fmla="*/ 120 h 120"/>
                <a:gd name="T14" fmla="*/ 3 w 40"/>
                <a:gd name="T15" fmla="*/ 117 h 120"/>
                <a:gd name="T16" fmla="*/ 5 w 40"/>
                <a:gd name="T17" fmla="*/ 117 h 120"/>
                <a:gd name="T18" fmla="*/ 5 w 40"/>
                <a:gd name="T19" fmla="*/ 4 h 120"/>
                <a:gd name="T20" fmla="*/ 35 w 40"/>
                <a:gd name="T21" fmla="*/ 4 h 120"/>
                <a:gd name="T22" fmla="*/ 35 w 40"/>
                <a:gd name="T23" fmla="*/ 115 h 120"/>
                <a:gd name="T24" fmla="*/ 3 w 40"/>
                <a:gd name="T25" fmla="*/ 115 h 120"/>
                <a:gd name="T26" fmla="*/ 3 w 40"/>
                <a:gd name="T27" fmla="*/ 117 h 120"/>
                <a:gd name="T28" fmla="*/ 5 w 40"/>
                <a:gd name="T29" fmla="*/ 117 h 120"/>
                <a:gd name="T30" fmla="*/ 3 w 40"/>
                <a:gd name="T31" fmla="*/ 11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120">
                  <a:moveTo>
                    <a:pt x="3" y="117"/>
                  </a:moveTo>
                  <a:lnTo>
                    <a:pt x="3" y="120"/>
                  </a:lnTo>
                  <a:lnTo>
                    <a:pt x="40" y="12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120"/>
                  </a:lnTo>
                  <a:lnTo>
                    <a:pt x="3" y="120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5" y="4"/>
                  </a:lnTo>
                  <a:lnTo>
                    <a:pt x="35" y="4"/>
                  </a:lnTo>
                  <a:lnTo>
                    <a:pt x="35" y="115"/>
                  </a:lnTo>
                  <a:lnTo>
                    <a:pt x="3" y="115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3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92">
              <a:extLst>
                <a:ext uri="{FF2B5EF4-FFF2-40B4-BE49-F238E27FC236}">
                  <a16:creationId xmlns:a16="http://schemas.microsoft.com/office/drawing/2014/main" id="{10B4615E-7E11-345A-DEC4-FB42A7633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26" y="5937250"/>
              <a:ext cx="63500" cy="150813"/>
            </a:xfrm>
            <a:custGeom>
              <a:avLst/>
              <a:gdLst>
                <a:gd name="T0" fmla="*/ 2 w 40"/>
                <a:gd name="T1" fmla="*/ 92 h 95"/>
                <a:gd name="T2" fmla="*/ 2 w 40"/>
                <a:gd name="T3" fmla="*/ 95 h 95"/>
                <a:gd name="T4" fmla="*/ 40 w 40"/>
                <a:gd name="T5" fmla="*/ 95 h 95"/>
                <a:gd name="T6" fmla="*/ 40 w 40"/>
                <a:gd name="T7" fmla="*/ 0 h 95"/>
                <a:gd name="T8" fmla="*/ 0 w 40"/>
                <a:gd name="T9" fmla="*/ 0 h 95"/>
                <a:gd name="T10" fmla="*/ 0 w 40"/>
                <a:gd name="T11" fmla="*/ 95 h 95"/>
                <a:gd name="T12" fmla="*/ 2 w 40"/>
                <a:gd name="T13" fmla="*/ 95 h 95"/>
                <a:gd name="T14" fmla="*/ 2 w 40"/>
                <a:gd name="T15" fmla="*/ 92 h 95"/>
                <a:gd name="T16" fmla="*/ 5 w 40"/>
                <a:gd name="T17" fmla="*/ 92 h 95"/>
                <a:gd name="T18" fmla="*/ 5 w 40"/>
                <a:gd name="T19" fmla="*/ 4 h 95"/>
                <a:gd name="T20" fmla="*/ 35 w 40"/>
                <a:gd name="T21" fmla="*/ 4 h 95"/>
                <a:gd name="T22" fmla="*/ 35 w 40"/>
                <a:gd name="T23" fmla="*/ 90 h 95"/>
                <a:gd name="T24" fmla="*/ 2 w 40"/>
                <a:gd name="T25" fmla="*/ 90 h 95"/>
                <a:gd name="T26" fmla="*/ 2 w 40"/>
                <a:gd name="T27" fmla="*/ 92 h 95"/>
                <a:gd name="T28" fmla="*/ 5 w 40"/>
                <a:gd name="T29" fmla="*/ 92 h 95"/>
                <a:gd name="T30" fmla="*/ 2 w 40"/>
                <a:gd name="T31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95">
                  <a:moveTo>
                    <a:pt x="2" y="92"/>
                  </a:moveTo>
                  <a:lnTo>
                    <a:pt x="2" y="95"/>
                  </a:lnTo>
                  <a:lnTo>
                    <a:pt x="40" y="95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2" y="92"/>
                  </a:lnTo>
                  <a:lnTo>
                    <a:pt x="5" y="92"/>
                  </a:lnTo>
                  <a:lnTo>
                    <a:pt x="5" y="4"/>
                  </a:lnTo>
                  <a:lnTo>
                    <a:pt x="35" y="4"/>
                  </a:lnTo>
                  <a:lnTo>
                    <a:pt x="35" y="90"/>
                  </a:lnTo>
                  <a:lnTo>
                    <a:pt x="2" y="90"/>
                  </a:lnTo>
                  <a:lnTo>
                    <a:pt x="2" y="92"/>
                  </a:lnTo>
                  <a:lnTo>
                    <a:pt x="5" y="92"/>
                  </a:lnTo>
                  <a:lnTo>
                    <a:pt x="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93">
              <a:extLst>
                <a:ext uri="{FF2B5EF4-FFF2-40B4-BE49-F238E27FC236}">
                  <a16:creationId xmlns:a16="http://schemas.microsoft.com/office/drawing/2014/main" id="{1FCB0280-3291-67F8-A49A-B8BA4A576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4" y="5994400"/>
              <a:ext cx="63500" cy="93663"/>
            </a:xfrm>
            <a:custGeom>
              <a:avLst/>
              <a:gdLst>
                <a:gd name="T0" fmla="*/ 2 w 40"/>
                <a:gd name="T1" fmla="*/ 56 h 59"/>
                <a:gd name="T2" fmla="*/ 2 w 40"/>
                <a:gd name="T3" fmla="*/ 59 h 59"/>
                <a:gd name="T4" fmla="*/ 40 w 40"/>
                <a:gd name="T5" fmla="*/ 59 h 59"/>
                <a:gd name="T6" fmla="*/ 40 w 40"/>
                <a:gd name="T7" fmla="*/ 0 h 59"/>
                <a:gd name="T8" fmla="*/ 0 w 40"/>
                <a:gd name="T9" fmla="*/ 0 h 59"/>
                <a:gd name="T10" fmla="*/ 0 w 40"/>
                <a:gd name="T11" fmla="*/ 59 h 59"/>
                <a:gd name="T12" fmla="*/ 2 w 40"/>
                <a:gd name="T13" fmla="*/ 59 h 59"/>
                <a:gd name="T14" fmla="*/ 2 w 40"/>
                <a:gd name="T15" fmla="*/ 56 h 59"/>
                <a:gd name="T16" fmla="*/ 5 w 40"/>
                <a:gd name="T17" fmla="*/ 56 h 59"/>
                <a:gd name="T18" fmla="*/ 5 w 40"/>
                <a:gd name="T19" fmla="*/ 5 h 59"/>
                <a:gd name="T20" fmla="*/ 35 w 40"/>
                <a:gd name="T21" fmla="*/ 5 h 59"/>
                <a:gd name="T22" fmla="*/ 35 w 40"/>
                <a:gd name="T23" fmla="*/ 54 h 59"/>
                <a:gd name="T24" fmla="*/ 2 w 40"/>
                <a:gd name="T25" fmla="*/ 54 h 59"/>
                <a:gd name="T26" fmla="*/ 2 w 40"/>
                <a:gd name="T27" fmla="*/ 56 h 59"/>
                <a:gd name="T28" fmla="*/ 5 w 40"/>
                <a:gd name="T29" fmla="*/ 56 h 59"/>
                <a:gd name="T30" fmla="*/ 2 w 40"/>
                <a:gd name="T31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59">
                  <a:moveTo>
                    <a:pt x="2" y="56"/>
                  </a:moveTo>
                  <a:lnTo>
                    <a:pt x="2" y="59"/>
                  </a:lnTo>
                  <a:lnTo>
                    <a:pt x="40" y="59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2" y="56"/>
                  </a:lnTo>
                  <a:lnTo>
                    <a:pt x="5" y="56"/>
                  </a:lnTo>
                  <a:lnTo>
                    <a:pt x="5" y="5"/>
                  </a:lnTo>
                  <a:lnTo>
                    <a:pt x="35" y="5"/>
                  </a:lnTo>
                  <a:lnTo>
                    <a:pt x="35" y="54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5" y="56"/>
                  </a:lnTo>
                  <a:lnTo>
                    <a:pt x="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94">
              <a:extLst>
                <a:ext uri="{FF2B5EF4-FFF2-40B4-BE49-F238E27FC236}">
                  <a16:creationId xmlns:a16="http://schemas.microsoft.com/office/drawing/2014/main" id="{54459B3A-F058-F24E-5F01-D5EF1F4C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1" y="6015038"/>
              <a:ext cx="63500" cy="73025"/>
            </a:xfrm>
            <a:custGeom>
              <a:avLst/>
              <a:gdLst>
                <a:gd name="T0" fmla="*/ 2 w 40"/>
                <a:gd name="T1" fmla="*/ 43 h 46"/>
                <a:gd name="T2" fmla="*/ 2 w 40"/>
                <a:gd name="T3" fmla="*/ 46 h 46"/>
                <a:gd name="T4" fmla="*/ 40 w 40"/>
                <a:gd name="T5" fmla="*/ 46 h 46"/>
                <a:gd name="T6" fmla="*/ 40 w 40"/>
                <a:gd name="T7" fmla="*/ 0 h 46"/>
                <a:gd name="T8" fmla="*/ 0 w 40"/>
                <a:gd name="T9" fmla="*/ 0 h 46"/>
                <a:gd name="T10" fmla="*/ 0 w 40"/>
                <a:gd name="T11" fmla="*/ 46 h 46"/>
                <a:gd name="T12" fmla="*/ 2 w 40"/>
                <a:gd name="T13" fmla="*/ 46 h 46"/>
                <a:gd name="T14" fmla="*/ 2 w 40"/>
                <a:gd name="T15" fmla="*/ 43 h 46"/>
                <a:gd name="T16" fmla="*/ 4 w 40"/>
                <a:gd name="T17" fmla="*/ 43 h 46"/>
                <a:gd name="T18" fmla="*/ 4 w 40"/>
                <a:gd name="T19" fmla="*/ 4 h 46"/>
                <a:gd name="T20" fmla="*/ 35 w 40"/>
                <a:gd name="T21" fmla="*/ 4 h 46"/>
                <a:gd name="T22" fmla="*/ 35 w 40"/>
                <a:gd name="T23" fmla="*/ 41 h 46"/>
                <a:gd name="T24" fmla="*/ 2 w 40"/>
                <a:gd name="T25" fmla="*/ 41 h 46"/>
                <a:gd name="T26" fmla="*/ 2 w 40"/>
                <a:gd name="T27" fmla="*/ 43 h 46"/>
                <a:gd name="T28" fmla="*/ 4 w 40"/>
                <a:gd name="T29" fmla="*/ 43 h 46"/>
                <a:gd name="T30" fmla="*/ 2 w 40"/>
                <a:gd name="T31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6">
                  <a:moveTo>
                    <a:pt x="2" y="43"/>
                  </a:moveTo>
                  <a:lnTo>
                    <a:pt x="2" y="46"/>
                  </a:lnTo>
                  <a:lnTo>
                    <a:pt x="40" y="46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3"/>
                  </a:lnTo>
                  <a:lnTo>
                    <a:pt x="4" y="43"/>
                  </a:lnTo>
                  <a:lnTo>
                    <a:pt x="4" y="4"/>
                  </a:lnTo>
                  <a:lnTo>
                    <a:pt x="35" y="4"/>
                  </a:lnTo>
                  <a:lnTo>
                    <a:pt x="35" y="41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4" y="43"/>
                  </a:lnTo>
                  <a:lnTo>
                    <a:pt x="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95">
              <a:extLst>
                <a:ext uri="{FF2B5EF4-FFF2-40B4-BE49-F238E27FC236}">
                  <a16:creationId xmlns:a16="http://schemas.microsoft.com/office/drawing/2014/main" id="{E782B498-DB5E-B6B9-EFE7-58D6F044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839" y="6080125"/>
              <a:ext cx="271463" cy="7938"/>
            </a:xfrm>
            <a:custGeom>
              <a:avLst/>
              <a:gdLst>
                <a:gd name="T0" fmla="*/ 1328 w 1328"/>
                <a:gd name="T1" fmla="*/ 0 h 34"/>
                <a:gd name="T2" fmla="*/ 0 w 1328"/>
                <a:gd name="T3" fmla="*/ 0 h 34"/>
                <a:gd name="T4" fmla="*/ 0 w 1328"/>
                <a:gd name="T5" fmla="*/ 34 h 34"/>
                <a:gd name="T6" fmla="*/ 1328 w 1328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8" h="34">
                  <a:moveTo>
                    <a:pt x="1328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1328" y="3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96">
              <a:extLst>
                <a:ext uri="{FF2B5EF4-FFF2-40B4-BE49-F238E27FC236}">
                  <a16:creationId xmlns:a16="http://schemas.microsoft.com/office/drawing/2014/main" id="{BB890194-AF3E-A75C-8B4C-0EB409453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1" y="5835650"/>
              <a:ext cx="50800" cy="52388"/>
            </a:xfrm>
            <a:custGeom>
              <a:avLst/>
              <a:gdLst>
                <a:gd name="T0" fmla="*/ 0 w 32"/>
                <a:gd name="T1" fmla="*/ 5 h 33"/>
                <a:gd name="T2" fmla="*/ 26 w 32"/>
                <a:gd name="T3" fmla="*/ 6 h 33"/>
                <a:gd name="T4" fmla="*/ 20 w 32"/>
                <a:gd name="T5" fmla="*/ 32 h 33"/>
                <a:gd name="T6" fmla="*/ 24 w 32"/>
                <a:gd name="T7" fmla="*/ 33 h 33"/>
                <a:gd name="T8" fmla="*/ 32 w 32"/>
                <a:gd name="T9" fmla="*/ 2 h 33"/>
                <a:gd name="T10" fmla="*/ 0 w 32"/>
                <a:gd name="T11" fmla="*/ 0 h 33"/>
                <a:gd name="T12" fmla="*/ 0 w 32"/>
                <a:gd name="T13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0" y="5"/>
                  </a:moveTo>
                  <a:lnTo>
                    <a:pt x="26" y="6"/>
                  </a:lnTo>
                  <a:lnTo>
                    <a:pt x="20" y="32"/>
                  </a:lnTo>
                  <a:lnTo>
                    <a:pt x="24" y="33"/>
                  </a:lnTo>
                  <a:lnTo>
                    <a:pt x="32" y="2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97">
              <a:extLst>
                <a:ext uri="{FF2B5EF4-FFF2-40B4-BE49-F238E27FC236}">
                  <a16:creationId xmlns:a16="http://schemas.microsoft.com/office/drawing/2014/main" id="{5DCDAF1B-D183-0758-F111-509AACDB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1" y="5838825"/>
              <a:ext cx="219075" cy="177800"/>
            </a:xfrm>
            <a:custGeom>
              <a:avLst/>
              <a:gdLst>
                <a:gd name="T0" fmla="*/ 136 w 138"/>
                <a:gd name="T1" fmla="*/ 0 h 112"/>
                <a:gd name="T2" fmla="*/ 78 w 138"/>
                <a:gd name="T3" fmla="*/ 37 h 112"/>
                <a:gd name="T4" fmla="*/ 77 w 138"/>
                <a:gd name="T5" fmla="*/ 51 h 112"/>
                <a:gd name="T6" fmla="*/ 30 w 138"/>
                <a:gd name="T7" fmla="*/ 79 h 112"/>
                <a:gd name="T8" fmla="*/ 30 w 138"/>
                <a:gd name="T9" fmla="*/ 95 h 112"/>
                <a:gd name="T10" fmla="*/ 0 w 138"/>
                <a:gd name="T11" fmla="*/ 108 h 112"/>
                <a:gd name="T12" fmla="*/ 2 w 138"/>
                <a:gd name="T13" fmla="*/ 112 h 112"/>
                <a:gd name="T14" fmla="*/ 35 w 138"/>
                <a:gd name="T15" fmla="*/ 98 h 112"/>
                <a:gd name="T16" fmla="*/ 35 w 138"/>
                <a:gd name="T17" fmla="*/ 82 h 112"/>
                <a:gd name="T18" fmla="*/ 82 w 138"/>
                <a:gd name="T19" fmla="*/ 54 h 112"/>
                <a:gd name="T20" fmla="*/ 83 w 138"/>
                <a:gd name="T21" fmla="*/ 39 h 112"/>
                <a:gd name="T22" fmla="*/ 138 w 138"/>
                <a:gd name="T23" fmla="*/ 4 h 112"/>
                <a:gd name="T24" fmla="*/ 136 w 138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112">
                  <a:moveTo>
                    <a:pt x="136" y="0"/>
                  </a:moveTo>
                  <a:lnTo>
                    <a:pt x="78" y="37"/>
                  </a:lnTo>
                  <a:lnTo>
                    <a:pt x="77" y="51"/>
                  </a:lnTo>
                  <a:lnTo>
                    <a:pt x="30" y="79"/>
                  </a:lnTo>
                  <a:lnTo>
                    <a:pt x="30" y="95"/>
                  </a:lnTo>
                  <a:lnTo>
                    <a:pt x="0" y="108"/>
                  </a:lnTo>
                  <a:lnTo>
                    <a:pt x="2" y="112"/>
                  </a:lnTo>
                  <a:lnTo>
                    <a:pt x="35" y="98"/>
                  </a:lnTo>
                  <a:lnTo>
                    <a:pt x="35" y="82"/>
                  </a:lnTo>
                  <a:lnTo>
                    <a:pt x="82" y="54"/>
                  </a:lnTo>
                  <a:lnTo>
                    <a:pt x="83" y="39"/>
                  </a:lnTo>
                  <a:lnTo>
                    <a:pt x="138" y="4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3" name="Diagram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CA668F8-68A1-8DBF-01F9-CC108F075C9A}"/>
              </a:ext>
            </a:extLst>
          </p:cNvPr>
          <p:cNvGrpSpPr>
            <a:grpSpLocks noChangeAspect="1"/>
          </p:cNvGrpSpPr>
          <p:nvPr/>
        </p:nvGrpSpPr>
        <p:grpSpPr>
          <a:xfrm>
            <a:off x="539552" y="4293096"/>
            <a:ext cx="510795" cy="762000"/>
            <a:chOff x="3603626" y="1501775"/>
            <a:chExt cx="193676" cy="288925"/>
          </a:xfrm>
          <a:solidFill>
            <a:schemeClr val="bg1"/>
          </a:solidFill>
        </p:grpSpPr>
        <p:sp>
          <p:nvSpPr>
            <p:cNvPr id="154" name="Freeform 1697">
              <a:extLst>
                <a:ext uri="{FF2B5EF4-FFF2-40B4-BE49-F238E27FC236}">
                  <a16:creationId xmlns:a16="http://schemas.microsoft.com/office/drawing/2014/main" id="{0429BCBE-CEDC-0315-3D70-D931CE318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1593850"/>
              <a:ext cx="123825" cy="31750"/>
            </a:xfrm>
            <a:custGeom>
              <a:avLst/>
              <a:gdLst>
                <a:gd name="T0" fmla="*/ 42 w 78"/>
                <a:gd name="T1" fmla="*/ 15 h 20"/>
                <a:gd name="T2" fmla="*/ 4 w 78"/>
                <a:gd name="T3" fmla="*/ 15 h 20"/>
                <a:gd name="T4" fmla="*/ 4 w 78"/>
                <a:gd name="T5" fmla="*/ 5 h 20"/>
                <a:gd name="T6" fmla="*/ 73 w 78"/>
                <a:gd name="T7" fmla="*/ 5 h 20"/>
                <a:gd name="T8" fmla="*/ 73 w 78"/>
                <a:gd name="T9" fmla="*/ 15 h 20"/>
                <a:gd name="T10" fmla="*/ 63 w 78"/>
                <a:gd name="T11" fmla="*/ 15 h 20"/>
                <a:gd name="T12" fmla="*/ 63 w 78"/>
                <a:gd name="T13" fmla="*/ 20 h 20"/>
                <a:gd name="T14" fmla="*/ 78 w 78"/>
                <a:gd name="T15" fmla="*/ 20 h 20"/>
                <a:gd name="T16" fmla="*/ 78 w 78"/>
                <a:gd name="T17" fmla="*/ 0 h 20"/>
                <a:gd name="T18" fmla="*/ 0 w 78"/>
                <a:gd name="T19" fmla="*/ 0 h 20"/>
                <a:gd name="T20" fmla="*/ 0 w 78"/>
                <a:gd name="T21" fmla="*/ 20 h 20"/>
                <a:gd name="T22" fmla="*/ 42 w 78"/>
                <a:gd name="T23" fmla="*/ 20 h 20"/>
                <a:gd name="T24" fmla="*/ 42 w 78"/>
                <a:gd name="T2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20">
                  <a:moveTo>
                    <a:pt x="42" y="15"/>
                  </a:moveTo>
                  <a:lnTo>
                    <a:pt x="4" y="15"/>
                  </a:lnTo>
                  <a:lnTo>
                    <a:pt x="4" y="5"/>
                  </a:lnTo>
                  <a:lnTo>
                    <a:pt x="73" y="5"/>
                  </a:lnTo>
                  <a:lnTo>
                    <a:pt x="73" y="15"/>
                  </a:lnTo>
                  <a:lnTo>
                    <a:pt x="63" y="15"/>
                  </a:lnTo>
                  <a:lnTo>
                    <a:pt x="63" y="20"/>
                  </a:lnTo>
                  <a:lnTo>
                    <a:pt x="78" y="20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42" y="20"/>
                  </a:ln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698">
              <a:extLst>
                <a:ext uri="{FF2B5EF4-FFF2-40B4-BE49-F238E27FC236}">
                  <a16:creationId xmlns:a16="http://schemas.microsoft.com/office/drawing/2014/main" id="{155F0DEB-660A-8969-890B-1C576C90E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1630363"/>
              <a:ext cx="123825" cy="30163"/>
            </a:xfrm>
            <a:custGeom>
              <a:avLst/>
              <a:gdLst>
                <a:gd name="T0" fmla="*/ 42 w 78"/>
                <a:gd name="T1" fmla="*/ 15 h 19"/>
                <a:gd name="T2" fmla="*/ 4 w 78"/>
                <a:gd name="T3" fmla="*/ 15 h 19"/>
                <a:gd name="T4" fmla="*/ 4 w 78"/>
                <a:gd name="T5" fmla="*/ 4 h 19"/>
                <a:gd name="T6" fmla="*/ 73 w 78"/>
                <a:gd name="T7" fmla="*/ 4 h 19"/>
                <a:gd name="T8" fmla="*/ 73 w 78"/>
                <a:gd name="T9" fmla="*/ 15 h 19"/>
                <a:gd name="T10" fmla="*/ 63 w 78"/>
                <a:gd name="T11" fmla="*/ 15 h 19"/>
                <a:gd name="T12" fmla="*/ 63 w 78"/>
                <a:gd name="T13" fmla="*/ 19 h 19"/>
                <a:gd name="T14" fmla="*/ 78 w 78"/>
                <a:gd name="T15" fmla="*/ 19 h 19"/>
                <a:gd name="T16" fmla="*/ 78 w 78"/>
                <a:gd name="T17" fmla="*/ 0 h 19"/>
                <a:gd name="T18" fmla="*/ 0 w 78"/>
                <a:gd name="T19" fmla="*/ 0 h 19"/>
                <a:gd name="T20" fmla="*/ 0 w 78"/>
                <a:gd name="T21" fmla="*/ 19 h 19"/>
                <a:gd name="T22" fmla="*/ 42 w 78"/>
                <a:gd name="T23" fmla="*/ 19 h 19"/>
                <a:gd name="T24" fmla="*/ 42 w 78"/>
                <a:gd name="T2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9">
                  <a:moveTo>
                    <a:pt x="42" y="15"/>
                  </a:moveTo>
                  <a:lnTo>
                    <a:pt x="4" y="15"/>
                  </a:lnTo>
                  <a:lnTo>
                    <a:pt x="4" y="4"/>
                  </a:lnTo>
                  <a:lnTo>
                    <a:pt x="73" y="4"/>
                  </a:lnTo>
                  <a:lnTo>
                    <a:pt x="73" y="15"/>
                  </a:lnTo>
                  <a:lnTo>
                    <a:pt x="63" y="15"/>
                  </a:lnTo>
                  <a:lnTo>
                    <a:pt x="63" y="19"/>
                  </a:lnTo>
                  <a:lnTo>
                    <a:pt x="78" y="19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42" y="19"/>
                  </a:ln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699">
              <a:extLst>
                <a:ext uri="{FF2B5EF4-FFF2-40B4-BE49-F238E27FC236}">
                  <a16:creationId xmlns:a16="http://schemas.microsoft.com/office/drawing/2014/main" id="{49D5A91D-F5A3-19FC-C74D-59709ABC6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1665288"/>
              <a:ext cx="123825" cy="30163"/>
            </a:xfrm>
            <a:custGeom>
              <a:avLst/>
              <a:gdLst>
                <a:gd name="T0" fmla="*/ 42 w 78"/>
                <a:gd name="T1" fmla="*/ 15 h 19"/>
                <a:gd name="T2" fmla="*/ 4 w 78"/>
                <a:gd name="T3" fmla="*/ 15 h 19"/>
                <a:gd name="T4" fmla="*/ 4 w 78"/>
                <a:gd name="T5" fmla="*/ 4 h 19"/>
                <a:gd name="T6" fmla="*/ 73 w 78"/>
                <a:gd name="T7" fmla="*/ 4 h 19"/>
                <a:gd name="T8" fmla="*/ 73 w 78"/>
                <a:gd name="T9" fmla="*/ 15 h 19"/>
                <a:gd name="T10" fmla="*/ 63 w 78"/>
                <a:gd name="T11" fmla="*/ 15 h 19"/>
                <a:gd name="T12" fmla="*/ 63 w 78"/>
                <a:gd name="T13" fmla="*/ 19 h 19"/>
                <a:gd name="T14" fmla="*/ 78 w 78"/>
                <a:gd name="T15" fmla="*/ 19 h 19"/>
                <a:gd name="T16" fmla="*/ 78 w 78"/>
                <a:gd name="T17" fmla="*/ 0 h 19"/>
                <a:gd name="T18" fmla="*/ 0 w 78"/>
                <a:gd name="T19" fmla="*/ 0 h 19"/>
                <a:gd name="T20" fmla="*/ 0 w 78"/>
                <a:gd name="T21" fmla="*/ 19 h 19"/>
                <a:gd name="T22" fmla="*/ 42 w 78"/>
                <a:gd name="T23" fmla="*/ 19 h 19"/>
                <a:gd name="T24" fmla="*/ 42 w 78"/>
                <a:gd name="T2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9">
                  <a:moveTo>
                    <a:pt x="42" y="15"/>
                  </a:moveTo>
                  <a:lnTo>
                    <a:pt x="4" y="15"/>
                  </a:lnTo>
                  <a:lnTo>
                    <a:pt x="4" y="4"/>
                  </a:lnTo>
                  <a:lnTo>
                    <a:pt x="73" y="4"/>
                  </a:lnTo>
                  <a:lnTo>
                    <a:pt x="73" y="15"/>
                  </a:lnTo>
                  <a:lnTo>
                    <a:pt x="63" y="15"/>
                  </a:lnTo>
                  <a:lnTo>
                    <a:pt x="63" y="19"/>
                  </a:lnTo>
                  <a:lnTo>
                    <a:pt x="78" y="19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42" y="19"/>
                  </a:ln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700">
              <a:extLst>
                <a:ext uri="{FF2B5EF4-FFF2-40B4-BE49-F238E27FC236}">
                  <a16:creationId xmlns:a16="http://schemas.microsoft.com/office/drawing/2014/main" id="{724D2C15-6036-B1E0-2C0C-037D586FE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1700213"/>
              <a:ext cx="123825" cy="30163"/>
            </a:xfrm>
            <a:custGeom>
              <a:avLst/>
              <a:gdLst>
                <a:gd name="T0" fmla="*/ 44 w 78"/>
                <a:gd name="T1" fmla="*/ 15 h 19"/>
                <a:gd name="T2" fmla="*/ 4 w 78"/>
                <a:gd name="T3" fmla="*/ 15 h 19"/>
                <a:gd name="T4" fmla="*/ 4 w 78"/>
                <a:gd name="T5" fmla="*/ 4 h 19"/>
                <a:gd name="T6" fmla="*/ 73 w 78"/>
                <a:gd name="T7" fmla="*/ 4 h 19"/>
                <a:gd name="T8" fmla="*/ 73 w 78"/>
                <a:gd name="T9" fmla="*/ 15 h 19"/>
                <a:gd name="T10" fmla="*/ 50 w 78"/>
                <a:gd name="T11" fmla="*/ 15 h 19"/>
                <a:gd name="T12" fmla="*/ 50 w 78"/>
                <a:gd name="T13" fmla="*/ 19 h 19"/>
                <a:gd name="T14" fmla="*/ 78 w 78"/>
                <a:gd name="T15" fmla="*/ 19 h 19"/>
                <a:gd name="T16" fmla="*/ 78 w 78"/>
                <a:gd name="T17" fmla="*/ 0 h 19"/>
                <a:gd name="T18" fmla="*/ 0 w 78"/>
                <a:gd name="T19" fmla="*/ 0 h 19"/>
                <a:gd name="T20" fmla="*/ 0 w 78"/>
                <a:gd name="T21" fmla="*/ 19 h 19"/>
                <a:gd name="T22" fmla="*/ 44 w 78"/>
                <a:gd name="T23" fmla="*/ 19 h 19"/>
                <a:gd name="T24" fmla="*/ 44 w 78"/>
                <a:gd name="T2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9">
                  <a:moveTo>
                    <a:pt x="44" y="15"/>
                  </a:moveTo>
                  <a:lnTo>
                    <a:pt x="4" y="15"/>
                  </a:lnTo>
                  <a:lnTo>
                    <a:pt x="4" y="4"/>
                  </a:lnTo>
                  <a:lnTo>
                    <a:pt x="73" y="4"/>
                  </a:lnTo>
                  <a:lnTo>
                    <a:pt x="73" y="15"/>
                  </a:lnTo>
                  <a:lnTo>
                    <a:pt x="50" y="15"/>
                  </a:lnTo>
                  <a:lnTo>
                    <a:pt x="50" y="19"/>
                  </a:lnTo>
                  <a:lnTo>
                    <a:pt x="78" y="19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44" y="19"/>
                  </a:lnTo>
                  <a:lnTo>
                    <a:pt x="4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 1701">
              <a:extLst>
                <a:ext uri="{FF2B5EF4-FFF2-40B4-BE49-F238E27FC236}">
                  <a16:creationId xmlns:a16="http://schemas.microsoft.com/office/drawing/2014/main" id="{BBFBCFD2-4BF5-DFB3-7015-D2160AA8D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289" y="1562100"/>
              <a:ext cx="635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702">
              <a:extLst>
                <a:ext uri="{FF2B5EF4-FFF2-40B4-BE49-F238E27FC236}">
                  <a16:creationId xmlns:a16="http://schemas.microsoft.com/office/drawing/2014/main" id="{2DF9D287-93E7-7EE9-D827-2E70622CB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714" y="1501775"/>
              <a:ext cx="63500" cy="63500"/>
            </a:xfrm>
            <a:custGeom>
              <a:avLst/>
              <a:gdLst>
                <a:gd name="T0" fmla="*/ 293 w 310"/>
                <a:gd name="T1" fmla="*/ 155 h 311"/>
                <a:gd name="T2" fmla="*/ 277 w 310"/>
                <a:gd name="T3" fmla="*/ 155 h 311"/>
                <a:gd name="T4" fmla="*/ 241 w 310"/>
                <a:gd name="T5" fmla="*/ 242 h 311"/>
                <a:gd name="T6" fmla="*/ 155 w 310"/>
                <a:gd name="T7" fmla="*/ 277 h 311"/>
                <a:gd name="T8" fmla="*/ 69 w 310"/>
                <a:gd name="T9" fmla="*/ 242 h 311"/>
                <a:gd name="T10" fmla="*/ 33 w 310"/>
                <a:gd name="T11" fmla="*/ 155 h 311"/>
                <a:gd name="T12" fmla="*/ 69 w 310"/>
                <a:gd name="T13" fmla="*/ 69 h 311"/>
                <a:gd name="T14" fmla="*/ 155 w 310"/>
                <a:gd name="T15" fmla="*/ 34 h 311"/>
                <a:gd name="T16" fmla="*/ 241 w 310"/>
                <a:gd name="T17" fmla="*/ 69 h 311"/>
                <a:gd name="T18" fmla="*/ 277 w 310"/>
                <a:gd name="T19" fmla="*/ 155 h 311"/>
                <a:gd name="T20" fmla="*/ 293 w 310"/>
                <a:gd name="T21" fmla="*/ 155 h 311"/>
                <a:gd name="T22" fmla="*/ 310 w 310"/>
                <a:gd name="T23" fmla="*/ 155 h 311"/>
                <a:gd name="T24" fmla="*/ 155 w 310"/>
                <a:gd name="T25" fmla="*/ 0 h 311"/>
                <a:gd name="T26" fmla="*/ 0 w 310"/>
                <a:gd name="T27" fmla="*/ 155 h 311"/>
                <a:gd name="T28" fmla="*/ 155 w 310"/>
                <a:gd name="T29" fmla="*/ 311 h 311"/>
                <a:gd name="T30" fmla="*/ 310 w 310"/>
                <a:gd name="T31" fmla="*/ 155 h 311"/>
                <a:gd name="T32" fmla="*/ 293 w 310"/>
                <a:gd name="T33" fmla="*/ 1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311">
                  <a:moveTo>
                    <a:pt x="293" y="155"/>
                  </a:moveTo>
                  <a:lnTo>
                    <a:pt x="277" y="155"/>
                  </a:lnTo>
                  <a:cubicBezTo>
                    <a:pt x="277" y="189"/>
                    <a:pt x="263" y="220"/>
                    <a:pt x="241" y="242"/>
                  </a:cubicBezTo>
                  <a:cubicBezTo>
                    <a:pt x="219" y="264"/>
                    <a:pt x="189" y="277"/>
                    <a:pt x="155" y="277"/>
                  </a:cubicBezTo>
                  <a:cubicBezTo>
                    <a:pt x="121" y="277"/>
                    <a:pt x="91" y="264"/>
                    <a:pt x="69" y="242"/>
                  </a:cubicBezTo>
                  <a:cubicBezTo>
                    <a:pt x="47" y="220"/>
                    <a:pt x="33" y="189"/>
                    <a:pt x="33" y="155"/>
                  </a:cubicBezTo>
                  <a:cubicBezTo>
                    <a:pt x="33" y="122"/>
                    <a:pt x="47" y="91"/>
                    <a:pt x="69" y="69"/>
                  </a:cubicBezTo>
                  <a:cubicBezTo>
                    <a:pt x="91" y="47"/>
                    <a:pt x="121" y="34"/>
                    <a:pt x="155" y="34"/>
                  </a:cubicBezTo>
                  <a:cubicBezTo>
                    <a:pt x="189" y="34"/>
                    <a:pt x="219" y="47"/>
                    <a:pt x="241" y="69"/>
                  </a:cubicBezTo>
                  <a:cubicBezTo>
                    <a:pt x="263" y="91"/>
                    <a:pt x="277" y="122"/>
                    <a:pt x="277" y="155"/>
                  </a:cubicBezTo>
                  <a:lnTo>
                    <a:pt x="293" y="155"/>
                  </a:lnTo>
                  <a:lnTo>
                    <a:pt x="310" y="155"/>
                  </a:lnTo>
                  <a:cubicBezTo>
                    <a:pt x="310" y="70"/>
                    <a:pt x="241" y="0"/>
                    <a:pt x="155" y="0"/>
                  </a:cubicBezTo>
                  <a:cubicBezTo>
                    <a:pt x="69" y="0"/>
                    <a:pt x="0" y="70"/>
                    <a:pt x="0" y="155"/>
                  </a:cubicBezTo>
                  <a:cubicBezTo>
                    <a:pt x="0" y="241"/>
                    <a:pt x="69" y="311"/>
                    <a:pt x="155" y="311"/>
                  </a:cubicBezTo>
                  <a:cubicBezTo>
                    <a:pt x="241" y="311"/>
                    <a:pt x="310" y="241"/>
                    <a:pt x="310" y="155"/>
                  </a:cubicBezTo>
                  <a:lnTo>
                    <a:pt x="293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Rectangle 1703">
              <a:extLst>
                <a:ext uri="{FF2B5EF4-FFF2-40B4-BE49-F238E27FC236}">
                  <a16:creationId xmlns:a16="http://schemas.microsoft.com/office/drawing/2014/main" id="{CD602EBC-0FE7-5BA4-F19B-6EA0528F8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176" y="1528763"/>
              <a:ext cx="26988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704">
              <a:extLst>
                <a:ext uri="{FF2B5EF4-FFF2-40B4-BE49-F238E27FC236}">
                  <a16:creationId xmlns:a16="http://schemas.microsoft.com/office/drawing/2014/main" id="{CC08D01D-D6EA-AC7F-F088-46A22960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089" y="1528763"/>
              <a:ext cx="50800" cy="84138"/>
            </a:xfrm>
            <a:custGeom>
              <a:avLst/>
              <a:gdLst>
                <a:gd name="T0" fmla="*/ 13 w 32"/>
                <a:gd name="T1" fmla="*/ 49 h 53"/>
                <a:gd name="T2" fmla="*/ 4 w 32"/>
                <a:gd name="T3" fmla="*/ 49 h 53"/>
                <a:gd name="T4" fmla="*/ 4 w 32"/>
                <a:gd name="T5" fmla="*/ 4 h 53"/>
                <a:gd name="T6" fmla="*/ 32 w 32"/>
                <a:gd name="T7" fmla="*/ 4 h 53"/>
                <a:gd name="T8" fmla="*/ 32 w 32"/>
                <a:gd name="T9" fmla="*/ 0 h 53"/>
                <a:gd name="T10" fmla="*/ 0 w 32"/>
                <a:gd name="T11" fmla="*/ 0 h 53"/>
                <a:gd name="T12" fmla="*/ 0 w 32"/>
                <a:gd name="T13" fmla="*/ 53 h 53"/>
                <a:gd name="T14" fmla="*/ 13 w 32"/>
                <a:gd name="T15" fmla="*/ 53 h 53"/>
                <a:gd name="T16" fmla="*/ 13 w 32"/>
                <a:gd name="T17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3">
                  <a:moveTo>
                    <a:pt x="13" y="49"/>
                  </a:moveTo>
                  <a:lnTo>
                    <a:pt x="4" y="49"/>
                  </a:lnTo>
                  <a:lnTo>
                    <a:pt x="4" y="4"/>
                  </a:lnTo>
                  <a:lnTo>
                    <a:pt x="32" y="4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13" y="53"/>
                  </a:ln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705">
              <a:extLst>
                <a:ext uri="{FF2B5EF4-FFF2-40B4-BE49-F238E27FC236}">
                  <a16:creationId xmlns:a16="http://schemas.microsoft.com/office/drawing/2014/main" id="{3C07594A-3F11-8B10-6FB9-7A83869A6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039" y="1528763"/>
              <a:ext cx="50800" cy="84138"/>
            </a:xfrm>
            <a:custGeom>
              <a:avLst/>
              <a:gdLst>
                <a:gd name="T0" fmla="*/ 19 w 32"/>
                <a:gd name="T1" fmla="*/ 53 h 53"/>
                <a:gd name="T2" fmla="*/ 32 w 32"/>
                <a:gd name="T3" fmla="*/ 53 h 53"/>
                <a:gd name="T4" fmla="*/ 32 w 32"/>
                <a:gd name="T5" fmla="*/ 0 h 53"/>
                <a:gd name="T6" fmla="*/ 0 w 32"/>
                <a:gd name="T7" fmla="*/ 0 h 53"/>
                <a:gd name="T8" fmla="*/ 0 w 32"/>
                <a:gd name="T9" fmla="*/ 4 h 53"/>
                <a:gd name="T10" fmla="*/ 27 w 32"/>
                <a:gd name="T11" fmla="*/ 4 h 53"/>
                <a:gd name="T12" fmla="*/ 27 w 32"/>
                <a:gd name="T13" fmla="*/ 49 h 53"/>
                <a:gd name="T14" fmla="*/ 19 w 32"/>
                <a:gd name="T15" fmla="*/ 49 h 53"/>
                <a:gd name="T16" fmla="*/ 19 w 32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3">
                  <a:moveTo>
                    <a:pt x="19" y="53"/>
                  </a:moveTo>
                  <a:lnTo>
                    <a:pt x="32" y="53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7" y="4"/>
                  </a:lnTo>
                  <a:lnTo>
                    <a:pt x="27" y="49"/>
                  </a:lnTo>
                  <a:lnTo>
                    <a:pt x="19" y="49"/>
                  </a:lnTo>
                  <a:lnTo>
                    <a:pt x="19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706">
              <a:extLst>
                <a:ext uri="{FF2B5EF4-FFF2-40B4-BE49-F238E27FC236}">
                  <a16:creationId xmlns:a16="http://schemas.microsoft.com/office/drawing/2014/main" id="{2D45D44E-E1FE-3AA3-6EA7-8C0B9C52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626" y="1566863"/>
              <a:ext cx="65088" cy="190500"/>
            </a:xfrm>
            <a:custGeom>
              <a:avLst/>
              <a:gdLst>
                <a:gd name="T0" fmla="*/ 41 w 41"/>
                <a:gd name="T1" fmla="*/ 20 h 120"/>
                <a:gd name="T2" fmla="*/ 41 w 41"/>
                <a:gd name="T3" fmla="*/ 0 h 120"/>
                <a:gd name="T4" fmla="*/ 0 w 41"/>
                <a:gd name="T5" fmla="*/ 0 h 120"/>
                <a:gd name="T6" fmla="*/ 0 w 41"/>
                <a:gd name="T7" fmla="*/ 120 h 120"/>
                <a:gd name="T8" fmla="*/ 41 w 41"/>
                <a:gd name="T9" fmla="*/ 120 h 120"/>
                <a:gd name="T10" fmla="*/ 41 w 41"/>
                <a:gd name="T11" fmla="*/ 102 h 120"/>
                <a:gd name="T12" fmla="*/ 37 w 41"/>
                <a:gd name="T13" fmla="*/ 102 h 120"/>
                <a:gd name="T14" fmla="*/ 37 w 41"/>
                <a:gd name="T15" fmla="*/ 115 h 120"/>
                <a:gd name="T16" fmla="*/ 4 w 41"/>
                <a:gd name="T17" fmla="*/ 115 h 120"/>
                <a:gd name="T18" fmla="*/ 4 w 41"/>
                <a:gd name="T19" fmla="*/ 4 h 120"/>
                <a:gd name="T20" fmla="*/ 37 w 41"/>
                <a:gd name="T21" fmla="*/ 4 h 120"/>
                <a:gd name="T22" fmla="*/ 37 w 41"/>
                <a:gd name="T23" fmla="*/ 20 h 120"/>
                <a:gd name="T24" fmla="*/ 41 w 41"/>
                <a:gd name="T25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120">
                  <a:moveTo>
                    <a:pt x="41" y="20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120"/>
                  </a:lnTo>
                  <a:lnTo>
                    <a:pt x="41" y="120"/>
                  </a:lnTo>
                  <a:lnTo>
                    <a:pt x="41" y="102"/>
                  </a:lnTo>
                  <a:lnTo>
                    <a:pt x="37" y="102"/>
                  </a:lnTo>
                  <a:lnTo>
                    <a:pt x="37" y="115"/>
                  </a:lnTo>
                  <a:lnTo>
                    <a:pt x="4" y="115"/>
                  </a:lnTo>
                  <a:lnTo>
                    <a:pt x="4" y="4"/>
                  </a:lnTo>
                  <a:lnTo>
                    <a:pt x="37" y="4"/>
                  </a:lnTo>
                  <a:lnTo>
                    <a:pt x="37" y="20"/>
                  </a:lnTo>
                  <a:lnTo>
                    <a:pt x="4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707">
              <a:extLst>
                <a:ext uri="{FF2B5EF4-FFF2-40B4-BE49-F238E27FC236}">
                  <a16:creationId xmlns:a16="http://schemas.microsoft.com/office/drawing/2014/main" id="{7BC0E886-80F3-503C-948E-9DD245A15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1566863"/>
              <a:ext cx="66675" cy="190500"/>
            </a:xfrm>
            <a:custGeom>
              <a:avLst/>
              <a:gdLst>
                <a:gd name="T0" fmla="*/ 5 w 42"/>
                <a:gd name="T1" fmla="*/ 20 h 120"/>
                <a:gd name="T2" fmla="*/ 5 w 42"/>
                <a:gd name="T3" fmla="*/ 4 h 120"/>
                <a:gd name="T4" fmla="*/ 37 w 42"/>
                <a:gd name="T5" fmla="*/ 4 h 120"/>
                <a:gd name="T6" fmla="*/ 37 w 42"/>
                <a:gd name="T7" fmla="*/ 115 h 120"/>
                <a:gd name="T8" fmla="*/ 5 w 42"/>
                <a:gd name="T9" fmla="*/ 115 h 120"/>
                <a:gd name="T10" fmla="*/ 5 w 42"/>
                <a:gd name="T11" fmla="*/ 102 h 120"/>
                <a:gd name="T12" fmla="*/ 0 w 42"/>
                <a:gd name="T13" fmla="*/ 102 h 120"/>
                <a:gd name="T14" fmla="*/ 0 w 42"/>
                <a:gd name="T15" fmla="*/ 120 h 120"/>
                <a:gd name="T16" fmla="*/ 42 w 42"/>
                <a:gd name="T17" fmla="*/ 120 h 120"/>
                <a:gd name="T18" fmla="*/ 42 w 42"/>
                <a:gd name="T19" fmla="*/ 0 h 120"/>
                <a:gd name="T20" fmla="*/ 0 w 42"/>
                <a:gd name="T21" fmla="*/ 0 h 120"/>
                <a:gd name="T22" fmla="*/ 0 w 42"/>
                <a:gd name="T23" fmla="*/ 20 h 120"/>
                <a:gd name="T24" fmla="*/ 5 w 42"/>
                <a:gd name="T25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120">
                  <a:moveTo>
                    <a:pt x="5" y="20"/>
                  </a:moveTo>
                  <a:lnTo>
                    <a:pt x="5" y="4"/>
                  </a:lnTo>
                  <a:lnTo>
                    <a:pt x="37" y="4"/>
                  </a:lnTo>
                  <a:lnTo>
                    <a:pt x="37" y="115"/>
                  </a:lnTo>
                  <a:lnTo>
                    <a:pt x="5" y="115"/>
                  </a:lnTo>
                  <a:lnTo>
                    <a:pt x="5" y="102"/>
                  </a:lnTo>
                  <a:lnTo>
                    <a:pt x="0" y="102"/>
                  </a:lnTo>
                  <a:lnTo>
                    <a:pt x="0" y="120"/>
                  </a:lnTo>
                  <a:lnTo>
                    <a:pt x="42" y="12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Rectangle 1708">
              <a:extLst>
                <a:ext uri="{FF2B5EF4-FFF2-40B4-BE49-F238E27FC236}">
                  <a16:creationId xmlns:a16="http://schemas.microsoft.com/office/drawing/2014/main" id="{DFD95207-F277-90A0-247F-2979232CB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289" y="1728788"/>
              <a:ext cx="635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709">
              <a:extLst>
                <a:ext uri="{FF2B5EF4-FFF2-40B4-BE49-F238E27FC236}">
                  <a16:creationId xmlns:a16="http://schemas.microsoft.com/office/drawing/2014/main" id="{12D36D26-1AA0-58D6-B00F-3F205D802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626" y="1762125"/>
              <a:ext cx="53975" cy="28575"/>
            </a:xfrm>
            <a:custGeom>
              <a:avLst/>
              <a:gdLst>
                <a:gd name="T0" fmla="*/ 32 w 34"/>
                <a:gd name="T1" fmla="*/ 16 h 18"/>
                <a:gd name="T2" fmla="*/ 32 w 34"/>
                <a:gd name="T3" fmla="*/ 14 h 18"/>
                <a:gd name="T4" fmla="*/ 4 w 34"/>
                <a:gd name="T5" fmla="*/ 14 h 18"/>
                <a:gd name="T6" fmla="*/ 4 w 34"/>
                <a:gd name="T7" fmla="*/ 4 h 18"/>
                <a:gd name="T8" fmla="*/ 30 w 34"/>
                <a:gd name="T9" fmla="*/ 4 h 18"/>
                <a:gd name="T10" fmla="*/ 30 w 34"/>
                <a:gd name="T11" fmla="*/ 16 h 18"/>
                <a:gd name="T12" fmla="*/ 32 w 34"/>
                <a:gd name="T13" fmla="*/ 16 h 18"/>
                <a:gd name="T14" fmla="*/ 32 w 34"/>
                <a:gd name="T15" fmla="*/ 14 h 18"/>
                <a:gd name="T16" fmla="*/ 32 w 34"/>
                <a:gd name="T17" fmla="*/ 16 h 18"/>
                <a:gd name="T18" fmla="*/ 34 w 34"/>
                <a:gd name="T19" fmla="*/ 16 h 18"/>
                <a:gd name="T20" fmla="*/ 34 w 34"/>
                <a:gd name="T21" fmla="*/ 0 h 18"/>
                <a:gd name="T22" fmla="*/ 0 w 34"/>
                <a:gd name="T23" fmla="*/ 0 h 18"/>
                <a:gd name="T24" fmla="*/ 0 w 34"/>
                <a:gd name="T25" fmla="*/ 18 h 18"/>
                <a:gd name="T26" fmla="*/ 34 w 34"/>
                <a:gd name="T27" fmla="*/ 18 h 18"/>
                <a:gd name="T28" fmla="*/ 34 w 34"/>
                <a:gd name="T29" fmla="*/ 16 h 18"/>
                <a:gd name="T30" fmla="*/ 32 w 34"/>
                <a:gd name="T3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18">
                  <a:moveTo>
                    <a:pt x="32" y="16"/>
                  </a:moveTo>
                  <a:lnTo>
                    <a:pt x="32" y="14"/>
                  </a:lnTo>
                  <a:lnTo>
                    <a:pt x="4" y="14"/>
                  </a:lnTo>
                  <a:lnTo>
                    <a:pt x="4" y="4"/>
                  </a:lnTo>
                  <a:lnTo>
                    <a:pt x="30" y="4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710">
              <a:extLst>
                <a:ext uri="{FF2B5EF4-FFF2-40B4-BE49-F238E27FC236}">
                  <a16:creationId xmlns:a16="http://schemas.microsoft.com/office/drawing/2014/main" id="{552E4A85-90B7-BE95-8A24-2CBC3855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1762125"/>
              <a:ext cx="53975" cy="28575"/>
            </a:xfrm>
            <a:custGeom>
              <a:avLst/>
              <a:gdLst>
                <a:gd name="T0" fmla="*/ 32 w 34"/>
                <a:gd name="T1" fmla="*/ 16 h 18"/>
                <a:gd name="T2" fmla="*/ 32 w 34"/>
                <a:gd name="T3" fmla="*/ 14 h 18"/>
                <a:gd name="T4" fmla="*/ 4 w 34"/>
                <a:gd name="T5" fmla="*/ 14 h 18"/>
                <a:gd name="T6" fmla="*/ 4 w 34"/>
                <a:gd name="T7" fmla="*/ 4 h 18"/>
                <a:gd name="T8" fmla="*/ 30 w 34"/>
                <a:gd name="T9" fmla="*/ 4 h 18"/>
                <a:gd name="T10" fmla="*/ 30 w 34"/>
                <a:gd name="T11" fmla="*/ 16 h 18"/>
                <a:gd name="T12" fmla="*/ 32 w 34"/>
                <a:gd name="T13" fmla="*/ 16 h 18"/>
                <a:gd name="T14" fmla="*/ 32 w 34"/>
                <a:gd name="T15" fmla="*/ 14 h 18"/>
                <a:gd name="T16" fmla="*/ 32 w 34"/>
                <a:gd name="T17" fmla="*/ 16 h 18"/>
                <a:gd name="T18" fmla="*/ 34 w 34"/>
                <a:gd name="T19" fmla="*/ 16 h 18"/>
                <a:gd name="T20" fmla="*/ 34 w 34"/>
                <a:gd name="T21" fmla="*/ 0 h 18"/>
                <a:gd name="T22" fmla="*/ 0 w 34"/>
                <a:gd name="T23" fmla="*/ 0 h 18"/>
                <a:gd name="T24" fmla="*/ 0 w 34"/>
                <a:gd name="T25" fmla="*/ 18 h 18"/>
                <a:gd name="T26" fmla="*/ 34 w 34"/>
                <a:gd name="T27" fmla="*/ 18 h 18"/>
                <a:gd name="T28" fmla="*/ 34 w 34"/>
                <a:gd name="T29" fmla="*/ 16 h 18"/>
                <a:gd name="T30" fmla="*/ 32 w 34"/>
                <a:gd name="T3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18">
                  <a:moveTo>
                    <a:pt x="32" y="16"/>
                  </a:moveTo>
                  <a:lnTo>
                    <a:pt x="32" y="14"/>
                  </a:lnTo>
                  <a:lnTo>
                    <a:pt x="4" y="14"/>
                  </a:lnTo>
                  <a:lnTo>
                    <a:pt x="4" y="4"/>
                  </a:lnTo>
                  <a:lnTo>
                    <a:pt x="30" y="4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711">
              <a:extLst>
                <a:ext uri="{FF2B5EF4-FFF2-40B4-BE49-F238E27FC236}">
                  <a16:creationId xmlns:a16="http://schemas.microsoft.com/office/drawing/2014/main" id="{32927DEC-1335-0369-2E15-9C6B64A26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39" y="1762125"/>
              <a:ext cx="55563" cy="28575"/>
            </a:xfrm>
            <a:custGeom>
              <a:avLst/>
              <a:gdLst>
                <a:gd name="T0" fmla="*/ 32 w 35"/>
                <a:gd name="T1" fmla="*/ 16 h 18"/>
                <a:gd name="T2" fmla="*/ 32 w 35"/>
                <a:gd name="T3" fmla="*/ 14 h 18"/>
                <a:gd name="T4" fmla="*/ 5 w 35"/>
                <a:gd name="T5" fmla="*/ 14 h 18"/>
                <a:gd name="T6" fmla="*/ 5 w 35"/>
                <a:gd name="T7" fmla="*/ 4 h 18"/>
                <a:gd name="T8" fmla="*/ 30 w 35"/>
                <a:gd name="T9" fmla="*/ 4 h 18"/>
                <a:gd name="T10" fmla="*/ 30 w 35"/>
                <a:gd name="T11" fmla="*/ 16 h 18"/>
                <a:gd name="T12" fmla="*/ 32 w 35"/>
                <a:gd name="T13" fmla="*/ 16 h 18"/>
                <a:gd name="T14" fmla="*/ 32 w 35"/>
                <a:gd name="T15" fmla="*/ 14 h 18"/>
                <a:gd name="T16" fmla="*/ 32 w 35"/>
                <a:gd name="T17" fmla="*/ 16 h 18"/>
                <a:gd name="T18" fmla="*/ 35 w 35"/>
                <a:gd name="T19" fmla="*/ 16 h 18"/>
                <a:gd name="T20" fmla="*/ 35 w 35"/>
                <a:gd name="T21" fmla="*/ 0 h 18"/>
                <a:gd name="T22" fmla="*/ 0 w 35"/>
                <a:gd name="T23" fmla="*/ 0 h 18"/>
                <a:gd name="T24" fmla="*/ 0 w 35"/>
                <a:gd name="T25" fmla="*/ 18 h 18"/>
                <a:gd name="T26" fmla="*/ 35 w 35"/>
                <a:gd name="T27" fmla="*/ 18 h 18"/>
                <a:gd name="T28" fmla="*/ 35 w 35"/>
                <a:gd name="T29" fmla="*/ 16 h 18"/>
                <a:gd name="T30" fmla="*/ 32 w 35"/>
                <a:gd name="T3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8">
                  <a:moveTo>
                    <a:pt x="32" y="16"/>
                  </a:moveTo>
                  <a:lnTo>
                    <a:pt x="32" y="14"/>
                  </a:lnTo>
                  <a:lnTo>
                    <a:pt x="5" y="14"/>
                  </a:lnTo>
                  <a:lnTo>
                    <a:pt x="5" y="4"/>
                  </a:lnTo>
                  <a:lnTo>
                    <a:pt x="30" y="4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5" y="16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35" y="18"/>
                  </a:lnTo>
                  <a:lnTo>
                    <a:pt x="35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8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Quais são as implicações do uso de IA?</a:t>
            </a:r>
          </a:p>
        </p:txBody>
      </p:sp>
      <p:grpSp>
        <p:nvGrpSpPr>
          <p:cNvPr id="2" name="Groupe 26">
            <a:extLst>
              <a:ext uri="{FF2B5EF4-FFF2-40B4-BE49-F238E27FC236}">
                <a16:creationId xmlns:a16="http://schemas.microsoft.com/office/drawing/2014/main" id="{88429217-8A5E-A75C-2FC4-F1C31C77B5C1}"/>
              </a:ext>
            </a:extLst>
          </p:cNvPr>
          <p:cNvGrpSpPr/>
          <p:nvPr/>
        </p:nvGrpSpPr>
        <p:grpSpPr>
          <a:xfrm>
            <a:off x="3121257" y="3346721"/>
            <a:ext cx="2961803" cy="2958705"/>
            <a:chOff x="3825778" y="1176337"/>
            <a:chExt cx="4552949" cy="4548187"/>
          </a:xfrm>
        </p:grpSpPr>
        <p:sp>
          <p:nvSpPr>
            <p:cNvPr id="3" name="Freeform: Shape 86">
              <a:extLst>
                <a:ext uri="{FF2B5EF4-FFF2-40B4-BE49-F238E27FC236}">
                  <a16:creationId xmlns:a16="http://schemas.microsoft.com/office/drawing/2014/main" id="{71318A3B-C341-7AE7-CB09-BF003AC2C320}"/>
                </a:ext>
              </a:extLst>
            </p:cNvPr>
            <p:cNvSpPr/>
            <p:nvPr/>
          </p:nvSpPr>
          <p:spPr>
            <a:xfrm>
              <a:off x="3825778" y="1176337"/>
              <a:ext cx="4552949" cy="4548187"/>
            </a:xfrm>
            <a:custGeom>
              <a:avLst/>
              <a:gdLst>
                <a:gd name="connsiteX0" fmla="*/ 2275332 w 4552949"/>
                <a:gd name="connsiteY0" fmla="*/ 2716 h 4543327"/>
                <a:gd name="connsiteX1" fmla="*/ 4366914 w 4552949"/>
                <a:gd name="connsiteY1" fmla="*/ 738227 h 4543327"/>
                <a:gd name="connsiteX2" fmla="*/ 4368204 w 4552949"/>
                <a:gd name="connsiteY2" fmla="*/ 740475 h 4543327"/>
                <a:gd name="connsiteX3" fmla="*/ 4400608 w 4552949"/>
                <a:gd name="connsiteY3" fmla="*/ 750534 h 4543327"/>
                <a:gd name="connsiteX4" fmla="*/ 4522676 w 4552949"/>
                <a:gd name="connsiteY4" fmla="*/ 851055 h 4543327"/>
                <a:gd name="connsiteX5" fmla="*/ 4523809 w 4552949"/>
                <a:gd name="connsiteY5" fmla="*/ 853141 h 4543327"/>
                <a:gd name="connsiteX6" fmla="*/ 4527946 w 4552949"/>
                <a:gd name="connsiteY6" fmla="*/ 856240 h 4543327"/>
                <a:gd name="connsiteX7" fmla="*/ 4546339 w 4552949"/>
                <a:gd name="connsiteY7" fmla="*/ 885051 h 4543327"/>
                <a:gd name="connsiteX8" fmla="*/ 4549841 w 4552949"/>
                <a:gd name="connsiteY8" fmla="*/ 903286 h 4543327"/>
                <a:gd name="connsiteX9" fmla="*/ 4552949 w 4552949"/>
                <a:gd name="connsiteY9" fmla="*/ 3559403 h 4543327"/>
                <a:gd name="connsiteX10" fmla="*/ 4494766 w 4552949"/>
                <a:gd name="connsiteY10" fmla="*/ 3647082 h 4543327"/>
                <a:gd name="connsiteX11" fmla="*/ 2484921 w 4552949"/>
                <a:gd name="connsiteY11" fmla="*/ 4493675 h 4543327"/>
                <a:gd name="connsiteX12" fmla="*/ 2469606 w 4552949"/>
                <a:gd name="connsiteY12" fmla="*/ 4501198 h 4543327"/>
                <a:gd name="connsiteX13" fmla="*/ 2455504 w 4552949"/>
                <a:gd name="connsiteY13" fmla="*/ 4506065 h 4543327"/>
                <a:gd name="connsiteX14" fmla="*/ 2439513 w 4552949"/>
                <a:gd name="connsiteY14" fmla="*/ 4512801 h 4543327"/>
                <a:gd name="connsiteX15" fmla="*/ 2438859 w 4552949"/>
                <a:gd name="connsiteY15" fmla="*/ 4511811 h 4543327"/>
                <a:gd name="connsiteX16" fmla="*/ 2402703 w 4552949"/>
                <a:gd name="connsiteY16" fmla="*/ 4524289 h 4543327"/>
                <a:gd name="connsiteX17" fmla="*/ 2262008 w 4552949"/>
                <a:gd name="connsiteY17" fmla="*/ 4543327 h 4543327"/>
                <a:gd name="connsiteX18" fmla="*/ 1990271 w 4552949"/>
                <a:gd name="connsiteY18" fmla="*/ 4469688 h 4543327"/>
                <a:gd name="connsiteX19" fmla="*/ 1983791 w 4552949"/>
                <a:gd name="connsiteY19" fmla="*/ 4465498 h 4543327"/>
                <a:gd name="connsiteX20" fmla="*/ 60449 w 4552949"/>
                <a:gd name="connsiteY20" fmla="*/ 3647089 h 4543327"/>
                <a:gd name="connsiteX21" fmla="*/ 2696 w 4552949"/>
                <a:gd name="connsiteY21" fmla="*/ 3559889 h 4543327"/>
                <a:gd name="connsiteX22" fmla="*/ 10830 w 4552949"/>
                <a:gd name="connsiteY22" fmla="*/ 895582 h 4543327"/>
                <a:gd name="connsiteX23" fmla="*/ 22630 w 4552949"/>
                <a:gd name="connsiteY23" fmla="*/ 849817 h 4543327"/>
                <a:gd name="connsiteX24" fmla="*/ 49877 w 4552949"/>
                <a:gd name="connsiteY24" fmla="*/ 820604 h 4543327"/>
                <a:gd name="connsiteX25" fmla="*/ 152321 w 4552949"/>
                <a:gd name="connsiteY25" fmla="*/ 762096 h 4543327"/>
                <a:gd name="connsiteX26" fmla="*/ 153108 w 4552949"/>
                <a:gd name="connsiteY26" fmla="*/ 759749 h 4543327"/>
                <a:gd name="connsiteX27" fmla="*/ 173176 w 4552949"/>
                <a:gd name="connsiteY27" fmla="*/ 745372 h 4543327"/>
                <a:gd name="connsiteX28" fmla="*/ 2241734 w 4552949"/>
                <a:gd name="connsiteY28" fmla="*/ 3063 h 4543327"/>
                <a:gd name="connsiteX29" fmla="*/ 2275332 w 4552949"/>
                <a:gd name="connsiteY29" fmla="*/ 2716 h 4543327"/>
                <a:gd name="connsiteX0" fmla="*/ 2275332 w 4552949"/>
                <a:gd name="connsiteY0" fmla="*/ 2716 h 4543327"/>
                <a:gd name="connsiteX1" fmla="*/ 4366914 w 4552949"/>
                <a:gd name="connsiteY1" fmla="*/ 738227 h 4543327"/>
                <a:gd name="connsiteX2" fmla="*/ 4368204 w 4552949"/>
                <a:gd name="connsiteY2" fmla="*/ 740475 h 4543327"/>
                <a:gd name="connsiteX3" fmla="*/ 4400608 w 4552949"/>
                <a:gd name="connsiteY3" fmla="*/ 750534 h 4543327"/>
                <a:gd name="connsiteX4" fmla="*/ 4522676 w 4552949"/>
                <a:gd name="connsiteY4" fmla="*/ 851055 h 4543327"/>
                <a:gd name="connsiteX5" fmla="*/ 4523809 w 4552949"/>
                <a:gd name="connsiteY5" fmla="*/ 853141 h 4543327"/>
                <a:gd name="connsiteX6" fmla="*/ 4527946 w 4552949"/>
                <a:gd name="connsiteY6" fmla="*/ 856240 h 4543327"/>
                <a:gd name="connsiteX7" fmla="*/ 4546339 w 4552949"/>
                <a:gd name="connsiteY7" fmla="*/ 885051 h 4543327"/>
                <a:gd name="connsiteX8" fmla="*/ 4549841 w 4552949"/>
                <a:gd name="connsiteY8" fmla="*/ 903286 h 4543327"/>
                <a:gd name="connsiteX9" fmla="*/ 4552949 w 4552949"/>
                <a:gd name="connsiteY9" fmla="*/ 3559403 h 4543327"/>
                <a:gd name="connsiteX10" fmla="*/ 4494766 w 4552949"/>
                <a:gd name="connsiteY10" fmla="*/ 3647082 h 4543327"/>
                <a:gd name="connsiteX11" fmla="*/ 2484921 w 4552949"/>
                <a:gd name="connsiteY11" fmla="*/ 4493675 h 4543327"/>
                <a:gd name="connsiteX12" fmla="*/ 2469606 w 4552949"/>
                <a:gd name="connsiteY12" fmla="*/ 4501198 h 4543327"/>
                <a:gd name="connsiteX13" fmla="*/ 2455504 w 4552949"/>
                <a:gd name="connsiteY13" fmla="*/ 4506065 h 4543327"/>
                <a:gd name="connsiteX14" fmla="*/ 2439513 w 4552949"/>
                <a:gd name="connsiteY14" fmla="*/ 4512801 h 4543327"/>
                <a:gd name="connsiteX15" fmla="*/ 2438859 w 4552949"/>
                <a:gd name="connsiteY15" fmla="*/ 4511811 h 4543327"/>
                <a:gd name="connsiteX16" fmla="*/ 2402703 w 4552949"/>
                <a:gd name="connsiteY16" fmla="*/ 4524289 h 4543327"/>
                <a:gd name="connsiteX17" fmla="*/ 2262008 w 4552949"/>
                <a:gd name="connsiteY17" fmla="*/ 4543327 h 4543327"/>
                <a:gd name="connsiteX18" fmla="*/ 1990271 w 4552949"/>
                <a:gd name="connsiteY18" fmla="*/ 4469688 h 4543327"/>
                <a:gd name="connsiteX19" fmla="*/ 1983791 w 4552949"/>
                <a:gd name="connsiteY19" fmla="*/ 4465498 h 4543327"/>
                <a:gd name="connsiteX20" fmla="*/ 60449 w 4552949"/>
                <a:gd name="connsiteY20" fmla="*/ 3647089 h 4543327"/>
                <a:gd name="connsiteX21" fmla="*/ 2696 w 4552949"/>
                <a:gd name="connsiteY21" fmla="*/ 3559889 h 4543327"/>
                <a:gd name="connsiteX22" fmla="*/ 10830 w 4552949"/>
                <a:gd name="connsiteY22" fmla="*/ 895582 h 4543327"/>
                <a:gd name="connsiteX23" fmla="*/ 22630 w 4552949"/>
                <a:gd name="connsiteY23" fmla="*/ 849817 h 4543327"/>
                <a:gd name="connsiteX24" fmla="*/ 49877 w 4552949"/>
                <a:gd name="connsiteY24" fmla="*/ 820604 h 4543327"/>
                <a:gd name="connsiteX25" fmla="*/ 152321 w 4552949"/>
                <a:gd name="connsiteY25" fmla="*/ 762096 h 4543327"/>
                <a:gd name="connsiteX26" fmla="*/ 153108 w 4552949"/>
                <a:gd name="connsiteY26" fmla="*/ 759749 h 4543327"/>
                <a:gd name="connsiteX27" fmla="*/ 2241734 w 4552949"/>
                <a:gd name="connsiteY27" fmla="*/ 3063 h 4543327"/>
                <a:gd name="connsiteX28" fmla="*/ 2275332 w 4552949"/>
                <a:gd name="connsiteY28" fmla="*/ 2716 h 454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52949" h="4543327">
                  <a:moveTo>
                    <a:pt x="2275332" y="2716"/>
                  </a:moveTo>
                  <a:lnTo>
                    <a:pt x="4366914" y="738227"/>
                  </a:lnTo>
                  <a:lnTo>
                    <a:pt x="4368204" y="740475"/>
                  </a:lnTo>
                  <a:lnTo>
                    <a:pt x="4400608" y="750534"/>
                  </a:lnTo>
                  <a:cubicBezTo>
                    <a:pt x="4450398" y="771594"/>
                    <a:pt x="4492762" y="806774"/>
                    <a:pt x="4522676" y="851055"/>
                  </a:cubicBezTo>
                  <a:lnTo>
                    <a:pt x="4523809" y="853141"/>
                  </a:lnTo>
                  <a:lnTo>
                    <a:pt x="4527946" y="856240"/>
                  </a:lnTo>
                  <a:cubicBezTo>
                    <a:pt x="4535673" y="864522"/>
                    <a:pt x="4541972" y="874237"/>
                    <a:pt x="4546339" y="885051"/>
                  </a:cubicBezTo>
                  <a:lnTo>
                    <a:pt x="4549841" y="903286"/>
                  </a:lnTo>
                  <a:cubicBezTo>
                    <a:pt x="4550877" y="1788658"/>
                    <a:pt x="4551914" y="2674030"/>
                    <a:pt x="4552949" y="3559403"/>
                  </a:cubicBezTo>
                  <a:cubicBezTo>
                    <a:pt x="4552949" y="3597531"/>
                    <a:pt x="4530423" y="3631965"/>
                    <a:pt x="4494766" y="3647082"/>
                  </a:cubicBezTo>
                  <a:lnTo>
                    <a:pt x="2484921" y="4493675"/>
                  </a:lnTo>
                  <a:lnTo>
                    <a:pt x="2469606" y="4501198"/>
                  </a:lnTo>
                  <a:lnTo>
                    <a:pt x="2455504" y="4506065"/>
                  </a:lnTo>
                  <a:lnTo>
                    <a:pt x="2439513" y="4512801"/>
                  </a:lnTo>
                  <a:lnTo>
                    <a:pt x="2438859" y="4511811"/>
                  </a:lnTo>
                  <a:lnTo>
                    <a:pt x="2402703" y="4524289"/>
                  </a:lnTo>
                  <a:cubicBezTo>
                    <a:pt x="2357257" y="4536772"/>
                    <a:pt x="2310203" y="4543327"/>
                    <a:pt x="2262008" y="4543327"/>
                  </a:cubicBezTo>
                  <a:cubicBezTo>
                    <a:pt x="2165619" y="4543327"/>
                    <a:pt x="2073792" y="4517106"/>
                    <a:pt x="1990271" y="4469688"/>
                  </a:cubicBezTo>
                  <a:lnTo>
                    <a:pt x="1983791" y="4465498"/>
                  </a:lnTo>
                  <a:lnTo>
                    <a:pt x="60449" y="3647089"/>
                  </a:lnTo>
                  <a:cubicBezTo>
                    <a:pt x="25645" y="3632399"/>
                    <a:pt x="2696" y="3597933"/>
                    <a:pt x="2696" y="3559889"/>
                  </a:cubicBezTo>
                  <a:cubicBezTo>
                    <a:pt x="-5573" y="3101305"/>
                    <a:pt x="7508" y="1347260"/>
                    <a:pt x="10830" y="895582"/>
                  </a:cubicBezTo>
                  <a:cubicBezTo>
                    <a:pt x="10830" y="878688"/>
                    <a:pt x="15161" y="863175"/>
                    <a:pt x="22630" y="849817"/>
                  </a:cubicBezTo>
                  <a:lnTo>
                    <a:pt x="49877" y="820604"/>
                  </a:lnTo>
                  <a:lnTo>
                    <a:pt x="152321" y="762096"/>
                  </a:lnTo>
                  <a:lnTo>
                    <a:pt x="153108" y="759749"/>
                  </a:lnTo>
                  <a:lnTo>
                    <a:pt x="2241734" y="3063"/>
                  </a:lnTo>
                  <a:cubicBezTo>
                    <a:pt x="2252436" y="-783"/>
                    <a:pt x="2264721" y="-1129"/>
                    <a:pt x="2275332" y="2716"/>
                  </a:cubicBezTo>
                  <a:close/>
                </a:path>
              </a:pathLst>
            </a:custGeom>
            <a:solidFill>
              <a:schemeClr val="lt1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4" name="Freeform: Shape 51">
              <a:extLst>
                <a:ext uri="{FF2B5EF4-FFF2-40B4-BE49-F238E27FC236}">
                  <a16:creationId xmlns:a16="http://schemas.microsoft.com/office/drawing/2014/main" id="{600FE46B-BB99-2876-E13A-45B256F61433}"/>
                </a:ext>
              </a:extLst>
            </p:cNvPr>
            <p:cNvSpPr/>
            <p:nvPr/>
          </p:nvSpPr>
          <p:spPr>
            <a:xfrm>
              <a:off x="3874487" y="2041680"/>
              <a:ext cx="1300512" cy="1731134"/>
            </a:xfrm>
            <a:custGeom>
              <a:avLst/>
              <a:gdLst>
                <a:gd name="connsiteX0" fmla="*/ 29728 w 975804"/>
                <a:gd name="connsiteY0" fmla="*/ 0 h 1298909"/>
                <a:gd name="connsiteX1" fmla="*/ 788812 w 975804"/>
                <a:gd name="connsiteY1" fmla="*/ 303071 h 1298909"/>
                <a:gd name="connsiteX2" fmla="*/ 798163 w 975804"/>
                <a:gd name="connsiteY2" fmla="*/ 334270 h 1298909"/>
                <a:gd name="connsiteX3" fmla="*/ 798163 w 975804"/>
                <a:gd name="connsiteY3" fmla="*/ 711907 h 1298909"/>
                <a:gd name="connsiteX4" fmla="*/ 813167 w 975804"/>
                <a:gd name="connsiteY4" fmla="*/ 771198 h 1298909"/>
                <a:gd name="connsiteX5" fmla="*/ 818532 w 975804"/>
                <a:gd name="connsiteY5" fmla="*/ 780472 h 1298909"/>
                <a:gd name="connsiteX6" fmla="*/ 828125 w 975804"/>
                <a:gd name="connsiteY6" fmla="*/ 791848 h 1298909"/>
                <a:gd name="connsiteX7" fmla="*/ 834127 w 975804"/>
                <a:gd name="connsiteY7" fmla="*/ 797536 h 1298909"/>
                <a:gd name="connsiteX8" fmla="*/ 892824 w 975804"/>
                <a:gd name="connsiteY8" fmla="*/ 795187 h 1298909"/>
                <a:gd name="connsiteX9" fmla="*/ 894915 w 975804"/>
                <a:gd name="connsiteY9" fmla="*/ 792467 h 1298909"/>
                <a:gd name="connsiteX10" fmla="*/ 900008 w 975804"/>
                <a:gd name="connsiteY10" fmla="*/ 785295 h 1298909"/>
                <a:gd name="connsiteX11" fmla="*/ 907191 w 975804"/>
                <a:gd name="connsiteY11" fmla="*/ 781091 h 1298909"/>
                <a:gd name="connsiteX12" fmla="*/ 938927 w 975804"/>
                <a:gd name="connsiteY12" fmla="*/ 814044 h 1298909"/>
                <a:gd name="connsiteX13" fmla="*/ 973390 w 975804"/>
                <a:gd name="connsiteY13" fmla="*/ 939243 h 1298909"/>
                <a:gd name="connsiteX14" fmla="*/ 951248 w 975804"/>
                <a:gd name="connsiteY14" fmla="*/ 1080022 h 1298909"/>
                <a:gd name="connsiteX15" fmla="*/ 937427 w 975804"/>
                <a:gd name="connsiteY15" fmla="*/ 1075509 h 1298909"/>
                <a:gd name="connsiteX16" fmla="*/ 919467 w 975804"/>
                <a:gd name="connsiteY16" fmla="*/ 1051829 h 1298909"/>
                <a:gd name="connsiteX17" fmla="*/ 903327 w 975804"/>
                <a:gd name="connsiteY17" fmla="*/ 1016526 h 1298909"/>
                <a:gd name="connsiteX18" fmla="*/ 895825 w 975804"/>
                <a:gd name="connsiteY18" fmla="*/ 993465 h 1298909"/>
                <a:gd name="connsiteX19" fmla="*/ 853268 w 975804"/>
                <a:gd name="connsiteY19" fmla="*/ 922179 h 1298909"/>
                <a:gd name="connsiteX20" fmla="*/ 828444 w 975804"/>
                <a:gd name="connsiteY20" fmla="*/ 910494 h 1298909"/>
                <a:gd name="connsiteX21" fmla="*/ 813440 w 975804"/>
                <a:gd name="connsiteY21" fmla="*/ 912287 h 1298909"/>
                <a:gd name="connsiteX22" fmla="*/ 805665 w 975804"/>
                <a:gd name="connsiteY22" fmla="*/ 915254 h 1298909"/>
                <a:gd name="connsiteX23" fmla="*/ 798481 w 975804"/>
                <a:gd name="connsiteY23" fmla="*/ 928114 h 1298909"/>
                <a:gd name="connsiteX24" fmla="*/ 798481 w 975804"/>
                <a:gd name="connsiteY24" fmla="*/ 1255795 h 1298909"/>
                <a:gd name="connsiteX25" fmla="*/ 738284 w 975804"/>
                <a:gd name="connsiteY25" fmla="*/ 1295302 h 1298909"/>
                <a:gd name="connsiteX26" fmla="*/ 475033 w 975804"/>
                <a:gd name="connsiteY26" fmla="*/ 1181232 h 1298909"/>
                <a:gd name="connsiteX27" fmla="*/ 436387 w 975804"/>
                <a:gd name="connsiteY27" fmla="*/ 1138696 h 1298909"/>
                <a:gd name="connsiteX28" fmla="*/ 432204 w 975804"/>
                <a:gd name="connsiteY28" fmla="*/ 1111739 h 1298909"/>
                <a:gd name="connsiteX29" fmla="*/ 446844 w 975804"/>
                <a:gd name="connsiteY29" fmla="*/ 1072232 h 1298909"/>
                <a:gd name="connsiteX30" fmla="*/ 458847 w 975804"/>
                <a:gd name="connsiteY30" fmla="*/ 1063515 h 1298909"/>
                <a:gd name="connsiteX31" fmla="*/ 477397 w 975804"/>
                <a:gd name="connsiteY31" fmla="*/ 1037176 h 1298909"/>
                <a:gd name="connsiteX32" fmla="*/ 484581 w 975804"/>
                <a:gd name="connsiteY32" fmla="*/ 1000019 h 1298909"/>
                <a:gd name="connsiteX33" fmla="*/ 344135 w 975804"/>
                <a:gd name="connsiteY33" fmla="*/ 840073 h 1298909"/>
                <a:gd name="connsiteX34" fmla="*/ 264751 w 975804"/>
                <a:gd name="connsiteY34" fmla="*/ 880508 h 1298909"/>
                <a:gd name="connsiteX35" fmla="*/ 262068 w 975804"/>
                <a:gd name="connsiteY35" fmla="*/ 962304 h 1298909"/>
                <a:gd name="connsiteX36" fmla="*/ 278527 w 975804"/>
                <a:gd name="connsiteY36" fmla="*/ 998844 h 1298909"/>
                <a:gd name="connsiteX37" fmla="*/ 288439 w 975804"/>
                <a:gd name="connsiteY37" fmla="*/ 1013497 h 1298909"/>
                <a:gd name="connsiteX38" fmla="*/ 307308 w 975804"/>
                <a:gd name="connsiteY38" fmla="*/ 1074272 h 1298909"/>
                <a:gd name="connsiteX39" fmla="*/ 298305 w 975804"/>
                <a:gd name="connsiteY39" fmla="*/ 1105124 h 1298909"/>
                <a:gd name="connsiteX40" fmla="*/ 257295 w 975804"/>
                <a:gd name="connsiteY40" fmla="*/ 1087503 h 1298909"/>
                <a:gd name="connsiteX41" fmla="*/ 41647 w 975804"/>
                <a:gd name="connsiteY41" fmla="*/ 994021 h 1298909"/>
                <a:gd name="connsiteX42" fmla="*/ 0 w 975804"/>
                <a:gd name="connsiteY42" fmla="*/ 930525 h 1298909"/>
                <a:gd name="connsiteX43" fmla="*/ 1182 w 975804"/>
                <a:gd name="connsiteY43" fmla="*/ 54814 h 1298909"/>
                <a:gd name="connsiteX44" fmla="*/ 9808 w 975804"/>
                <a:gd name="connsiteY44" fmla="*/ 21357 h 1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75804" h="1298909">
                  <a:moveTo>
                    <a:pt x="29728" y="0"/>
                  </a:moveTo>
                  <a:lnTo>
                    <a:pt x="788812" y="303071"/>
                  </a:lnTo>
                  <a:lnTo>
                    <a:pt x="798163" y="334270"/>
                  </a:lnTo>
                  <a:lnTo>
                    <a:pt x="798163" y="711907"/>
                  </a:lnTo>
                  <a:cubicBezTo>
                    <a:pt x="798163" y="733793"/>
                    <a:pt x="803573" y="754134"/>
                    <a:pt x="813167" y="771198"/>
                  </a:cubicBezTo>
                  <a:cubicBezTo>
                    <a:pt x="814940" y="774475"/>
                    <a:pt x="816440" y="777505"/>
                    <a:pt x="818532" y="780472"/>
                  </a:cubicBezTo>
                  <a:cubicBezTo>
                    <a:pt x="821851" y="784986"/>
                    <a:pt x="824852" y="788572"/>
                    <a:pt x="828125" y="791848"/>
                  </a:cubicBezTo>
                  <a:cubicBezTo>
                    <a:pt x="829944" y="793951"/>
                    <a:pt x="832035" y="795744"/>
                    <a:pt x="834127" y="797536"/>
                  </a:cubicBezTo>
                  <a:cubicBezTo>
                    <a:pt x="853905" y="814044"/>
                    <a:pt x="876638" y="812808"/>
                    <a:pt x="892824" y="795187"/>
                  </a:cubicBezTo>
                  <a:cubicBezTo>
                    <a:pt x="893733" y="794260"/>
                    <a:pt x="894324" y="793394"/>
                    <a:pt x="894915" y="792467"/>
                  </a:cubicBezTo>
                  <a:cubicBezTo>
                    <a:pt x="896734" y="789499"/>
                    <a:pt x="898189" y="787088"/>
                    <a:pt x="900008" y="785295"/>
                  </a:cubicBezTo>
                  <a:cubicBezTo>
                    <a:pt x="902417" y="782574"/>
                    <a:pt x="904782" y="781091"/>
                    <a:pt x="907191" y="781091"/>
                  </a:cubicBezTo>
                  <a:cubicBezTo>
                    <a:pt x="913784" y="781091"/>
                    <a:pt x="925469" y="789190"/>
                    <a:pt x="938927" y="814044"/>
                  </a:cubicBezTo>
                  <a:cubicBezTo>
                    <a:pt x="955704" y="844587"/>
                    <a:pt x="968889" y="892811"/>
                    <a:pt x="973390" y="939243"/>
                  </a:cubicBezTo>
                  <a:cubicBezTo>
                    <a:pt x="982075" y="1023698"/>
                    <a:pt x="965616" y="1072479"/>
                    <a:pt x="951248" y="1080022"/>
                  </a:cubicBezTo>
                  <a:cubicBezTo>
                    <a:pt x="950021" y="1080888"/>
                    <a:pt x="946156" y="1082990"/>
                    <a:pt x="937427" y="1075509"/>
                  </a:cubicBezTo>
                  <a:cubicBezTo>
                    <a:pt x="931743" y="1070377"/>
                    <a:pt x="925469" y="1062340"/>
                    <a:pt x="919467" y="1051829"/>
                  </a:cubicBezTo>
                  <a:cubicBezTo>
                    <a:pt x="913784" y="1041937"/>
                    <a:pt x="908419" y="1030004"/>
                    <a:pt x="903327" y="1016526"/>
                  </a:cubicBezTo>
                  <a:cubicBezTo>
                    <a:pt x="900599" y="1009602"/>
                    <a:pt x="898234" y="1002121"/>
                    <a:pt x="895825" y="993465"/>
                  </a:cubicBezTo>
                  <a:cubicBezTo>
                    <a:pt x="887413" y="970404"/>
                    <a:pt x="873364" y="939243"/>
                    <a:pt x="853268" y="922179"/>
                  </a:cubicBezTo>
                  <a:cubicBezTo>
                    <a:pt x="845493" y="915254"/>
                    <a:pt x="836809" y="911359"/>
                    <a:pt x="828444" y="910494"/>
                  </a:cubicBezTo>
                  <a:cubicBezTo>
                    <a:pt x="823351" y="909875"/>
                    <a:pt x="818259" y="910803"/>
                    <a:pt x="813440" y="912287"/>
                  </a:cubicBezTo>
                  <a:cubicBezTo>
                    <a:pt x="810757" y="913152"/>
                    <a:pt x="808075" y="913770"/>
                    <a:pt x="805665" y="915254"/>
                  </a:cubicBezTo>
                  <a:cubicBezTo>
                    <a:pt x="801164" y="917975"/>
                    <a:pt x="798481" y="922735"/>
                    <a:pt x="798481" y="928114"/>
                  </a:cubicBezTo>
                  <a:lnTo>
                    <a:pt x="798481" y="1255795"/>
                  </a:lnTo>
                  <a:cubicBezTo>
                    <a:pt x="798481" y="1286956"/>
                    <a:pt x="766746" y="1307606"/>
                    <a:pt x="738284" y="1295302"/>
                  </a:cubicBezTo>
                  <a:lnTo>
                    <a:pt x="475033" y="1181232"/>
                  </a:lnTo>
                  <a:cubicBezTo>
                    <a:pt x="456756" y="1173133"/>
                    <a:pt x="442070" y="1157862"/>
                    <a:pt x="436387" y="1138696"/>
                  </a:cubicBezTo>
                  <a:cubicBezTo>
                    <a:pt x="433704" y="1129422"/>
                    <a:pt x="432204" y="1120148"/>
                    <a:pt x="432204" y="1111739"/>
                  </a:cubicBezTo>
                  <a:cubicBezTo>
                    <a:pt x="432204" y="1094984"/>
                    <a:pt x="437296" y="1081506"/>
                    <a:pt x="446844" y="1072232"/>
                  </a:cubicBezTo>
                  <a:cubicBezTo>
                    <a:pt x="451345" y="1069512"/>
                    <a:pt x="455255" y="1066791"/>
                    <a:pt x="458847" y="1063515"/>
                  </a:cubicBezTo>
                  <a:cubicBezTo>
                    <a:pt x="466622" y="1056652"/>
                    <a:pt x="472896" y="1047625"/>
                    <a:pt x="477397" y="1037176"/>
                  </a:cubicBezTo>
                  <a:cubicBezTo>
                    <a:pt x="482217" y="1025800"/>
                    <a:pt x="484581" y="1013188"/>
                    <a:pt x="484581" y="1000019"/>
                  </a:cubicBezTo>
                  <a:cubicBezTo>
                    <a:pt x="484899" y="926630"/>
                    <a:pt x="416291" y="848791"/>
                    <a:pt x="344135" y="840073"/>
                  </a:cubicBezTo>
                  <a:cubicBezTo>
                    <a:pt x="309399" y="835869"/>
                    <a:pt x="278846" y="851449"/>
                    <a:pt x="264751" y="880508"/>
                  </a:cubicBezTo>
                  <a:cubicBezTo>
                    <a:pt x="253384" y="903878"/>
                    <a:pt x="252475" y="932009"/>
                    <a:pt x="262068" y="962304"/>
                  </a:cubicBezTo>
                  <a:cubicBezTo>
                    <a:pt x="265979" y="974855"/>
                    <a:pt x="271344" y="987159"/>
                    <a:pt x="278527" y="998844"/>
                  </a:cubicBezTo>
                  <a:cubicBezTo>
                    <a:pt x="281846" y="1004223"/>
                    <a:pt x="285438" y="1009602"/>
                    <a:pt x="288439" y="1013497"/>
                  </a:cubicBezTo>
                  <a:cubicBezTo>
                    <a:pt x="300715" y="1034147"/>
                    <a:pt x="307308" y="1055106"/>
                    <a:pt x="307308" y="1074272"/>
                  </a:cubicBezTo>
                  <a:cubicBezTo>
                    <a:pt x="307308" y="1086576"/>
                    <a:pt x="304307" y="1097086"/>
                    <a:pt x="298305" y="1105124"/>
                  </a:cubicBezTo>
                  <a:lnTo>
                    <a:pt x="257295" y="1087503"/>
                  </a:lnTo>
                  <a:lnTo>
                    <a:pt x="41647" y="994021"/>
                  </a:lnTo>
                  <a:cubicBezTo>
                    <a:pt x="16459" y="983264"/>
                    <a:pt x="0" y="958100"/>
                    <a:pt x="0" y="930525"/>
                  </a:cubicBezTo>
                  <a:lnTo>
                    <a:pt x="1182" y="54814"/>
                  </a:lnTo>
                  <a:cubicBezTo>
                    <a:pt x="1182" y="42464"/>
                    <a:pt x="4348" y="31122"/>
                    <a:pt x="9808" y="21357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B7191D1A-9526-62C2-3ECE-8ECC76707158}"/>
                </a:ext>
              </a:extLst>
            </p:cNvPr>
            <p:cNvSpPr/>
            <p:nvPr/>
          </p:nvSpPr>
          <p:spPr>
            <a:xfrm>
              <a:off x="4985795" y="2505582"/>
              <a:ext cx="1056593" cy="1965749"/>
            </a:xfrm>
            <a:custGeom>
              <a:avLst/>
              <a:gdLst>
                <a:gd name="connsiteX0" fmla="*/ 13081 w 21600"/>
                <a:gd name="connsiteY0" fmla="*/ 19716 h 21364"/>
                <a:gd name="connsiteX1" fmla="*/ 12836 w 21600"/>
                <a:gd name="connsiteY1" fmla="*/ 19521 h 21364"/>
                <a:gd name="connsiteX2" fmla="*/ 12183 w 21600"/>
                <a:gd name="connsiteY2" fmla="*/ 18401 h 21364"/>
                <a:gd name="connsiteX3" fmla="*/ 12461 w 21600"/>
                <a:gd name="connsiteY3" fmla="*/ 17807 h 21364"/>
                <a:gd name="connsiteX4" fmla="*/ 12697 w 21600"/>
                <a:gd name="connsiteY4" fmla="*/ 17625 h 21364"/>
                <a:gd name="connsiteX5" fmla="*/ 12795 w 21600"/>
                <a:gd name="connsiteY5" fmla="*/ 17560 h 21364"/>
                <a:gd name="connsiteX6" fmla="*/ 13244 w 21600"/>
                <a:gd name="connsiteY6" fmla="*/ 17516 h 21364"/>
                <a:gd name="connsiteX7" fmla="*/ 13244 w 21600"/>
                <a:gd name="connsiteY7" fmla="*/ 17516 h 21364"/>
                <a:gd name="connsiteX8" fmla="*/ 18964 w 21600"/>
                <a:gd name="connsiteY8" fmla="*/ 18835 h 21364"/>
                <a:gd name="connsiteX9" fmla="*/ 21600 w 21600"/>
                <a:gd name="connsiteY9" fmla="*/ 17915 h 21364"/>
                <a:gd name="connsiteX10" fmla="*/ 21567 w 21600"/>
                <a:gd name="connsiteY10" fmla="*/ 5009 h 21364"/>
                <a:gd name="connsiteX11" fmla="*/ 19794 w 21600"/>
                <a:gd name="connsiteY11" fmla="*/ 3649 h 21364"/>
                <a:gd name="connsiteX12" fmla="*/ 2619 w 21600"/>
                <a:gd name="connsiteY12" fmla="*/ 81 h 21364"/>
                <a:gd name="connsiteX13" fmla="*/ 0 w 21600"/>
                <a:gd name="connsiteY13" fmla="*/ 1005 h 21364"/>
                <a:gd name="connsiteX14" fmla="*/ 0 w 21600"/>
                <a:gd name="connsiteY14" fmla="*/ 5443 h 21364"/>
                <a:gd name="connsiteX15" fmla="*/ 408 w 21600"/>
                <a:gd name="connsiteY15" fmla="*/ 6185 h 21364"/>
                <a:gd name="connsiteX16" fmla="*/ 685 w 21600"/>
                <a:gd name="connsiteY16" fmla="*/ 6350 h 21364"/>
                <a:gd name="connsiteX17" fmla="*/ 1142 w 21600"/>
                <a:gd name="connsiteY17" fmla="*/ 6371 h 21364"/>
                <a:gd name="connsiteX18" fmla="*/ 1363 w 21600"/>
                <a:gd name="connsiteY18" fmla="*/ 6215 h 21364"/>
                <a:gd name="connsiteX19" fmla="*/ 2113 w 21600"/>
                <a:gd name="connsiteY19" fmla="*/ 6011 h 21364"/>
                <a:gd name="connsiteX20" fmla="*/ 3737 w 21600"/>
                <a:gd name="connsiteY20" fmla="*/ 6714 h 21364"/>
                <a:gd name="connsiteX21" fmla="*/ 4782 w 21600"/>
                <a:gd name="connsiteY21" fmla="*/ 8701 h 21364"/>
                <a:gd name="connsiteX22" fmla="*/ 3746 w 21600"/>
                <a:gd name="connsiteY22" fmla="*/ 11170 h 21364"/>
                <a:gd name="connsiteX23" fmla="*/ 2456 w 21600"/>
                <a:gd name="connsiteY23" fmla="*/ 11048 h 21364"/>
                <a:gd name="connsiteX24" fmla="*/ 1787 w 21600"/>
                <a:gd name="connsiteY24" fmla="*/ 10593 h 21364"/>
                <a:gd name="connsiteX25" fmla="*/ 1289 w 21600"/>
                <a:gd name="connsiteY25" fmla="*/ 10011 h 21364"/>
                <a:gd name="connsiteX26" fmla="*/ 1077 w 21600"/>
                <a:gd name="connsiteY26" fmla="*/ 9660 h 21364"/>
                <a:gd name="connsiteX27" fmla="*/ 163 w 21600"/>
                <a:gd name="connsiteY27" fmla="*/ 8823 h 21364"/>
                <a:gd name="connsiteX28" fmla="*/ 16 w 21600"/>
                <a:gd name="connsiteY28" fmla="*/ 8766 h 21364"/>
                <a:gd name="connsiteX29" fmla="*/ 16 w 21600"/>
                <a:gd name="connsiteY29" fmla="*/ 13803 h 21364"/>
                <a:gd name="connsiteX30" fmla="*/ 1151 w 21600"/>
                <a:gd name="connsiteY30" fmla="*/ 14722 h 21364"/>
                <a:gd name="connsiteX31" fmla="*/ 5239 w 21600"/>
                <a:gd name="connsiteY31" fmla="*/ 15664 h 21364"/>
                <a:gd name="connsiteX32" fmla="*/ 9588 w 21600"/>
                <a:gd name="connsiteY32" fmla="*/ 16666 h 21364"/>
                <a:gd name="connsiteX33" fmla="*/ 9588 w 21600"/>
                <a:gd name="connsiteY33" fmla="*/ 16666 h 21364"/>
                <a:gd name="connsiteX34" fmla="*/ 9768 w 21600"/>
                <a:gd name="connsiteY34" fmla="*/ 16748 h 21364"/>
                <a:gd name="connsiteX35" fmla="*/ 10029 w 21600"/>
                <a:gd name="connsiteY35" fmla="*/ 17004 h 21364"/>
                <a:gd name="connsiteX36" fmla="*/ 10249 w 21600"/>
                <a:gd name="connsiteY36" fmla="*/ 17291 h 21364"/>
                <a:gd name="connsiteX37" fmla="*/ 10429 w 21600"/>
                <a:gd name="connsiteY37" fmla="*/ 17850 h 21364"/>
                <a:gd name="connsiteX38" fmla="*/ 9719 w 21600"/>
                <a:gd name="connsiteY38" fmla="*/ 18757 h 21364"/>
                <a:gd name="connsiteX39" fmla="*/ 9637 w 21600"/>
                <a:gd name="connsiteY39" fmla="*/ 18787 h 21364"/>
                <a:gd name="connsiteX40" fmla="*/ 9425 w 21600"/>
                <a:gd name="connsiteY40" fmla="*/ 18865 h 21364"/>
                <a:gd name="connsiteX41" fmla="*/ 9123 w 21600"/>
                <a:gd name="connsiteY41" fmla="*/ 19091 h 21364"/>
                <a:gd name="connsiteX42" fmla="*/ 8993 w 21600"/>
                <a:gd name="connsiteY42" fmla="*/ 19455 h 21364"/>
                <a:gd name="connsiteX43" fmla="*/ 12110 w 21600"/>
                <a:gd name="connsiteY43" fmla="*/ 21356 h 21364"/>
                <a:gd name="connsiteX44" fmla="*/ 13440 w 21600"/>
                <a:gd name="connsiteY44" fmla="*/ 21017 h 21364"/>
                <a:gd name="connsiteX45" fmla="*/ 13464 w 21600"/>
                <a:gd name="connsiteY45" fmla="*/ 20145 h 21364"/>
                <a:gd name="connsiteX46" fmla="*/ 13081 w 21600"/>
                <a:gd name="connsiteY46" fmla="*/ 19716 h 2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1600" h="21364" extrusionOk="0">
                  <a:moveTo>
                    <a:pt x="13081" y="19716"/>
                  </a:moveTo>
                  <a:cubicBezTo>
                    <a:pt x="13007" y="19651"/>
                    <a:pt x="12926" y="19581"/>
                    <a:pt x="12836" y="19521"/>
                  </a:cubicBezTo>
                  <a:cubicBezTo>
                    <a:pt x="12403" y="19139"/>
                    <a:pt x="12183" y="18757"/>
                    <a:pt x="12183" y="18401"/>
                  </a:cubicBezTo>
                  <a:cubicBezTo>
                    <a:pt x="12183" y="18180"/>
                    <a:pt x="12281" y="17980"/>
                    <a:pt x="12461" y="17807"/>
                  </a:cubicBezTo>
                  <a:cubicBezTo>
                    <a:pt x="12526" y="17742"/>
                    <a:pt x="12607" y="17681"/>
                    <a:pt x="12697" y="17625"/>
                  </a:cubicBezTo>
                  <a:lnTo>
                    <a:pt x="12795" y="17560"/>
                  </a:lnTo>
                  <a:cubicBezTo>
                    <a:pt x="12918" y="17499"/>
                    <a:pt x="13089" y="17482"/>
                    <a:pt x="13244" y="17516"/>
                  </a:cubicBezTo>
                  <a:lnTo>
                    <a:pt x="13244" y="17516"/>
                  </a:lnTo>
                  <a:lnTo>
                    <a:pt x="18964" y="18835"/>
                  </a:lnTo>
                  <a:cubicBezTo>
                    <a:pt x="20213" y="19121"/>
                    <a:pt x="21600" y="18636"/>
                    <a:pt x="21600" y="17915"/>
                  </a:cubicBezTo>
                  <a:lnTo>
                    <a:pt x="21567" y="5009"/>
                  </a:lnTo>
                  <a:cubicBezTo>
                    <a:pt x="21567" y="4606"/>
                    <a:pt x="20487" y="3805"/>
                    <a:pt x="19794" y="3649"/>
                  </a:cubicBezTo>
                  <a:cubicBezTo>
                    <a:pt x="13861" y="2313"/>
                    <a:pt x="8552" y="1417"/>
                    <a:pt x="2619" y="81"/>
                  </a:cubicBezTo>
                  <a:cubicBezTo>
                    <a:pt x="1379" y="-201"/>
                    <a:pt x="0" y="285"/>
                    <a:pt x="0" y="1005"/>
                  </a:cubicBezTo>
                  <a:lnTo>
                    <a:pt x="0" y="5443"/>
                  </a:lnTo>
                  <a:cubicBezTo>
                    <a:pt x="0" y="5643"/>
                    <a:pt x="73" y="5933"/>
                    <a:pt x="408" y="6185"/>
                  </a:cubicBezTo>
                  <a:cubicBezTo>
                    <a:pt x="506" y="6254"/>
                    <a:pt x="596" y="6311"/>
                    <a:pt x="685" y="6350"/>
                  </a:cubicBezTo>
                  <a:cubicBezTo>
                    <a:pt x="930" y="6454"/>
                    <a:pt x="1045" y="6428"/>
                    <a:pt x="1142" y="6371"/>
                  </a:cubicBezTo>
                  <a:cubicBezTo>
                    <a:pt x="1208" y="6311"/>
                    <a:pt x="1281" y="6259"/>
                    <a:pt x="1363" y="6215"/>
                  </a:cubicBezTo>
                  <a:cubicBezTo>
                    <a:pt x="1575" y="6089"/>
                    <a:pt x="1836" y="6020"/>
                    <a:pt x="2113" y="6011"/>
                  </a:cubicBezTo>
                  <a:cubicBezTo>
                    <a:pt x="2668" y="5990"/>
                    <a:pt x="3240" y="6228"/>
                    <a:pt x="3737" y="6714"/>
                  </a:cubicBezTo>
                  <a:cubicBezTo>
                    <a:pt x="4251" y="7213"/>
                    <a:pt x="4635" y="7955"/>
                    <a:pt x="4782" y="8701"/>
                  </a:cubicBezTo>
                  <a:cubicBezTo>
                    <a:pt x="5027" y="9976"/>
                    <a:pt x="4627" y="10922"/>
                    <a:pt x="3746" y="11170"/>
                  </a:cubicBezTo>
                  <a:cubicBezTo>
                    <a:pt x="3509" y="11235"/>
                    <a:pt x="3027" y="11308"/>
                    <a:pt x="2456" y="11048"/>
                  </a:cubicBezTo>
                  <a:cubicBezTo>
                    <a:pt x="2220" y="10944"/>
                    <a:pt x="1999" y="10788"/>
                    <a:pt x="1787" y="10593"/>
                  </a:cubicBezTo>
                  <a:cubicBezTo>
                    <a:pt x="1608" y="10428"/>
                    <a:pt x="1444" y="10232"/>
                    <a:pt x="1289" y="10011"/>
                  </a:cubicBezTo>
                  <a:cubicBezTo>
                    <a:pt x="1216" y="9898"/>
                    <a:pt x="1142" y="9781"/>
                    <a:pt x="1077" y="9660"/>
                  </a:cubicBezTo>
                  <a:cubicBezTo>
                    <a:pt x="808" y="9274"/>
                    <a:pt x="481" y="8970"/>
                    <a:pt x="163" y="8823"/>
                  </a:cubicBezTo>
                  <a:cubicBezTo>
                    <a:pt x="106" y="8796"/>
                    <a:pt x="57" y="8779"/>
                    <a:pt x="16" y="8766"/>
                  </a:cubicBezTo>
                  <a:lnTo>
                    <a:pt x="16" y="13803"/>
                  </a:lnTo>
                  <a:cubicBezTo>
                    <a:pt x="16" y="14202"/>
                    <a:pt x="465" y="14562"/>
                    <a:pt x="1151" y="14722"/>
                  </a:cubicBezTo>
                  <a:lnTo>
                    <a:pt x="5239" y="15664"/>
                  </a:lnTo>
                  <a:lnTo>
                    <a:pt x="9588" y="16666"/>
                  </a:lnTo>
                  <a:lnTo>
                    <a:pt x="9588" y="16666"/>
                  </a:lnTo>
                  <a:cubicBezTo>
                    <a:pt x="9662" y="16683"/>
                    <a:pt x="9727" y="16714"/>
                    <a:pt x="9768" y="16748"/>
                  </a:cubicBezTo>
                  <a:cubicBezTo>
                    <a:pt x="9866" y="16831"/>
                    <a:pt x="9955" y="16918"/>
                    <a:pt x="10029" y="17004"/>
                  </a:cubicBezTo>
                  <a:cubicBezTo>
                    <a:pt x="10119" y="17100"/>
                    <a:pt x="10192" y="17195"/>
                    <a:pt x="10249" y="17291"/>
                  </a:cubicBezTo>
                  <a:cubicBezTo>
                    <a:pt x="10363" y="17482"/>
                    <a:pt x="10429" y="17672"/>
                    <a:pt x="10429" y="17850"/>
                  </a:cubicBezTo>
                  <a:cubicBezTo>
                    <a:pt x="10421" y="18228"/>
                    <a:pt x="10184" y="18544"/>
                    <a:pt x="9719" y="18757"/>
                  </a:cubicBezTo>
                  <a:cubicBezTo>
                    <a:pt x="9694" y="18770"/>
                    <a:pt x="9670" y="18779"/>
                    <a:pt x="9637" y="18787"/>
                  </a:cubicBezTo>
                  <a:cubicBezTo>
                    <a:pt x="9564" y="18809"/>
                    <a:pt x="9490" y="18835"/>
                    <a:pt x="9425" y="18865"/>
                  </a:cubicBezTo>
                  <a:cubicBezTo>
                    <a:pt x="9294" y="18926"/>
                    <a:pt x="9197" y="19000"/>
                    <a:pt x="9123" y="19091"/>
                  </a:cubicBezTo>
                  <a:cubicBezTo>
                    <a:pt x="9033" y="19200"/>
                    <a:pt x="8993" y="19321"/>
                    <a:pt x="8993" y="19455"/>
                  </a:cubicBezTo>
                  <a:cubicBezTo>
                    <a:pt x="8993" y="20306"/>
                    <a:pt x="10535" y="21243"/>
                    <a:pt x="12110" y="21356"/>
                  </a:cubicBezTo>
                  <a:cubicBezTo>
                    <a:pt x="12714" y="21399"/>
                    <a:pt x="13211" y="21269"/>
                    <a:pt x="13440" y="21017"/>
                  </a:cubicBezTo>
                  <a:cubicBezTo>
                    <a:pt x="13709" y="20718"/>
                    <a:pt x="13603" y="20380"/>
                    <a:pt x="13464" y="20145"/>
                  </a:cubicBezTo>
                  <a:cubicBezTo>
                    <a:pt x="13366" y="20006"/>
                    <a:pt x="13236" y="19859"/>
                    <a:pt x="13081" y="19716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C129FD34-2032-3575-9982-A8197EFFB022}"/>
                </a:ext>
              </a:extLst>
            </p:cNvPr>
            <p:cNvSpPr/>
            <p:nvPr/>
          </p:nvSpPr>
          <p:spPr>
            <a:xfrm>
              <a:off x="4746299" y="3902660"/>
              <a:ext cx="1286745" cy="1742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291" extrusionOk="0">
                  <a:moveTo>
                    <a:pt x="21437" y="6116"/>
                  </a:moveTo>
                  <a:cubicBezTo>
                    <a:pt x="21437" y="5668"/>
                    <a:pt x="21071" y="5263"/>
                    <a:pt x="20512" y="5082"/>
                  </a:cubicBezTo>
                  <a:lnTo>
                    <a:pt x="14579" y="3200"/>
                  </a:lnTo>
                  <a:cubicBezTo>
                    <a:pt x="14466" y="3332"/>
                    <a:pt x="14413" y="3488"/>
                    <a:pt x="14413" y="3673"/>
                  </a:cubicBezTo>
                  <a:cubicBezTo>
                    <a:pt x="14413" y="3985"/>
                    <a:pt x="14559" y="4332"/>
                    <a:pt x="14832" y="4663"/>
                  </a:cubicBezTo>
                  <a:cubicBezTo>
                    <a:pt x="14899" y="4727"/>
                    <a:pt x="14979" y="4814"/>
                    <a:pt x="15052" y="4902"/>
                  </a:cubicBezTo>
                  <a:cubicBezTo>
                    <a:pt x="15212" y="5097"/>
                    <a:pt x="15332" y="5297"/>
                    <a:pt x="15418" y="5497"/>
                  </a:cubicBezTo>
                  <a:cubicBezTo>
                    <a:pt x="15631" y="5994"/>
                    <a:pt x="15611" y="6453"/>
                    <a:pt x="15365" y="6833"/>
                  </a:cubicBezTo>
                  <a:cubicBezTo>
                    <a:pt x="15085" y="7252"/>
                    <a:pt x="14526" y="7496"/>
                    <a:pt x="13860" y="7496"/>
                  </a:cubicBezTo>
                  <a:cubicBezTo>
                    <a:pt x="13774" y="7496"/>
                    <a:pt x="13680" y="7491"/>
                    <a:pt x="13594" y="7481"/>
                  </a:cubicBezTo>
                  <a:cubicBezTo>
                    <a:pt x="11982" y="7325"/>
                    <a:pt x="10464" y="6053"/>
                    <a:pt x="10464" y="4863"/>
                  </a:cubicBezTo>
                  <a:cubicBezTo>
                    <a:pt x="10464" y="4648"/>
                    <a:pt x="10518" y="4444"/>
                    <a:pt x="10624" y="4263"/>
                  </a:cubicBezTo>
                  <a:cubicBezTo>
                    <a:pt x="10724" y="4097"/>
                    <a:pt x="10864" y="3951"/>
                    <a:pt x="11037" y="3834"/>
                  </a:cubicBezTo>
                  <a:cubicBezTo>
                    <a:pt x="11117" y="3781"/>
                    <a:pt x="11210" y="3737"/>
                    <a:pt x="11303" y="3698"/>
                  </a:cubicBezTo>
                  <a:cubicBezTo>
                    <a:pt x="11516" y="3551"/>
                    <a:pt x="11629" y="3327"/>
                    <a:pt x="11629" y="3054"/>
                  </a:cubicBezTo>
                  <a:cubicBezTo>
                    <a:pt x="11629" y="2913"/>
                    <a:pt x="11596" y="2761"/>
                    <a:pt x="11530" y="2605"/>
                  </a:cubicBezTo>
                  <a:cubicBezTo>
                    <a:pt x="11403" y="2313"/>
                    <a:pt x="11083" y="2093"/>
                    <a:pt x="10704" y="1972"/>
                  </a:cubicBezTo>
                  <a:lnTo>
                    <a:pt x="6090" y="509"/>
                  </a:lnTo>
                  <a:lnTo>
                    <a:pt x="4598" y="36"/>
                  </a:lnTo>
                  <a:cubicBezTo>
                    <a:pt x="4219" y="-86"/>
                    <a:pt x="3799" y="119"/>
                    <a:pt x="3799" y="421"/>
                  </a:cubicBezTo>
                  <a:lnTo>
                    <a:pt x="3799" y="7145"/>
                  </a:lnTo>
                  <a:cubicBezTo>
                    <a:pt x="3799" y="7257"/>
                    <a:pt x="3693" y="7359"/>
                    <a:pt x="3539" y="7384"/>
                  </a:cubicBezTo>
                  <a:cubicBezTo>
                    <a:pt x="3520" y="7389"/>
                    <a:pt x="3493" y="7389"/>
                    <a:pt x="3466" y="7389"/>
                  </a:cubicBezTo>
                  <a:cubicBezTo>
                    <a:pt x="3373" y="7398"/>
                    <a:pt x="3260" y="7394"/>
                    <a:pt x="3133" y="7369"/>
                  </a:cubicBezTo>
                  <a:cubicBezTo>
                    <a:pt x="3007" y="7345"/>
                    <a:pt x="2874" y="7296"/>
                    <a:pt x="2734" y="7208"/>
                  </a:cubicBezTo>
                  <a:cubicBezTo>
                    <a:pt x="2288" y="6930"/>
                    <a:pt x="1975" y="6428"/>
                    <a:pt x="1788" y="6053"/>
                  </a:cubicBezTo>
                  <a:cubicBezTo>
                    <a:pt x="1735" y="5911"/>
                    <a:pt x="1675" y="5789"/>
                    <a:pt x="1622" y="5677"/>
                  </a:cubicBezTo>
                  <a:cubicBezTo>
                    <a:pt x="1515" y="5458"/>
                    <a:pt x="1395" y="5268"/>
                    <a:pt x="1262" y="5107"/>
                  </a:cubicBezTo>
                  <a:cubicBezTo>
                    <a:pt x="1129" y="4936"/>
                    <a:pt x="989" y="4809"/>
                    <a:pt x="863" y="4726"/>
                  </a:cubicBezTo>
                  <a:cubicBezTo>
                    <a:pt x="670" y="4609"/>
                    <a:pt x="583" y="4644"/>
                    <a:pt x="550" y="4653"/>
                  </a:cubicBezTo>
                  <a:cubicBezTo>
                    <a:pt x="230" y="4775"/>
                    <a:pt x="-136" y="5565"/>
                    <a:pt x="50" y="6925"/>
                  </a:cubicBezTo>
                  <a:cubicBezTo>
                    <a:pt x="157" y="7681"/>
                    <a:pt x="450" y="8461"/>
                    <a:pt x="823" y="8964"/>
                  </a:cubicBezTo>
                  <a:cubicBezTo>
                    <a:pt x="1129" y="9373"/>
                    <a:pt x="1402" y="9505"/>
                    <a:pt x="1535" y="9510"/>
                  </a:cubicBezTo>
                  <a:cubicBezTo>
                    <a:pt x="1555" y="9510"/>
                    <a:pt x="1609" y="9510"/>
                    <a:pt x="1695" y="9441"/>
                  </a:cubicBezTo>
                  <a:cubicBezTo>
                    <a:pt x="1735" y="9412"/>
                    <a:pt x="1768" y="9373"/>
                    <a:pt x="1802" y="9329"/>
                  </a:cubicBezTo>
                  <a:cubicBezTo>
                    <a:pt x="1815" y="9315"/>
                    <a:pt x="1828" y="9300"/>
                    <a:pt x="1848" y="9285"/>
                  </a:cubicBezTo>
                  <a:cubicBezTo>
                    <a:pt x="2208" y="9003"/>
                    <a:pt x="2701" y="8988"/>
                    <a:pt x="3133" y="9241"/>
                  </a:cubicBezTo>
                  <a:cubicBezTo>
                    <a:pt x="3140" y="9246"/>
                    <a:pt x="3147" y="9246"/>
                    <a:pt x="3153" y="9251"/>
                  </a:cubicBezTo>
                  <a:cubicBezTo>
                    <a:pt x="3260" y="9315"/>
                    <a:pt x="3366" y="9397"/>
                    <a:pt x="3466" y="9500"/>
                  </a:cubicBezTo>
                  <a:cubicBezTo>
                    <a:pt x="3566" y="9602"/>
                    <a:pt x="3666" y="9719"/>
                    <a:pt x="3766" y="9856"/>
                  </a:cubicBezTo>
                  <a:cubicBezTo>
                    <a:pt x="3792" y="9890"/>
                    <a:pt x="3799" y="9929"/>
                    <a:pt x="3799" y="9968"/>
                  </a:cubicBezTo>
                  <a:lnTo>
                    <a:pt x="3799" y="15663"/>
                  </a:lnTo>
                  <a:cubicBezTo>
                    <a:pt x="3799" y="16116"/>
                    <a:pt x="4172" y="16526"/>
                    <a:pt x="4738" y="16702"/>
                  </a:cubicBezTo>
                  <a:lnTo>
                    <a:pt x="19327" y="21202"/>
                  </a:lnTo>
                  <a:cubicBezTo>
                    <a:pt x="20339" y="21514"/>
                    <a:pt x="21464" y="20968"/>
                    <a:pt x="21464" y="20163"/>
                  </a:cubicBezTo>
                  <a:lnTo>
                    <a:pt x="21437" y="6116"/>
                  </a:ln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5BF1011E-5692-E8D3-9586-4BC0E99B57EC}"/>
                </a:ext>
              </a:extLst>
            </p:cNvPr>
            <p:cNvSpPr/>
            <p:nvPr/>
          </p:nvSpPr>
          <p:spPr>
            <a:xfrm>
              <a:off x="3868137" y="3213923"/>
              <a:ext cx="1066173" cy="1960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9" extrusionOk="0">
                  <a:moveTo>
                    <a:pt x="18074" y="11192"/>
                  </a:moveTo>
                  <a:cubicBezTo>
                    <a:pt x="18309" y="11127"/>
                    <a:pt x="18786" y="11053"/>
                    <a:pt x="19352" y="11305"/>
                  </a:cubicBezTo>
                  <a:cubicBezTo>
                    <a:pt x="19586" y="11410"/>
                    <a:pt x="19805" y="11562"/>
                    <a:pt x="20023" y="11758"/>
                  </a:cubicBezTo>
                  <a:cubicBezTo>
                    <a:pt x="20201" y="11923"/>
                    <a:pt x="20371" y="12119"/>
                    <a:pt x="20516" y="12336"/>
                  </a:cubicBezTo>
                  <a:cubicBezTo>
                    <a:pt x="20589" y="12449"/>
                    <a:pt x="20662" y="12563"/>
                    <a:pt x="20727" y="12684"/>
                  </a:cubicBezTo>
                  <a:cubicBezTo>
                    <a:pt x="20977" y="13058"/>
                    <a:pt x="21285" y="13350"/>
                    <a:pt x="21592" y="13502"/>
                  </a:cubicBezTo>
                  <a:lnTo>
                    <a:pt x="21592" y="7734"/>
                  </a:lnTo>
                  <a:cubicBezTo>
                    <a:pt x="21592" y="7312"/>
                    <a:pt x="21123" y="6929"/>
                    <a:pt x="20411" y="6763"/>
                  </a:cubicBezTo>
                  <a:lnTo>
                    <a:pt x="11783" y="4753"/>
                  </a:lnTo>
                  <a:cubicBezTo>
                    <a:pt x="11710" y="4736"/>
                    <a:pt x="11645" y="4706"/>
                    <a:pt x="11605" y="4671"/>
                  </a:cubicBezTo>
                  <a:cubicBezTo>
                    <a:pt x="11500" y="4584"/>
                    <a:pt x="11411" y="4497"/>
                    <a:pt x="11330" y="4410"/>
                  </a:cubicBezTo>
                  <a:cubicBezTo>
                    <a:pt x="11241" y="4314"/>
                    <a:pt x="11160" y="4214"/>
                    <a:pt x="11103" y="4118"/>
                  </a:cubicBezTo>
                  <a:cubicBezTo>
                    <a:pt x="10974" y="3914"/>
                    <a:pt x="10901" y="3714"/>
                    <a:pt x="10901" y="3522"/>
                  </a:cubicBezTo>
                  <a:cubicBezTo>
                    <a:pt x="10901" y="3144"/>
                    <a:pt x="11144" y="2826"/>
                    <a:pt x="11597" y="2609"/>
                  </a:cubicBezTo>
                  <a:cubicBezTo>
                    <a:pt x="11621" y="2596"/>
                    <a:pt x="11645" y="2587"/>
                    <a:pt x="11669" y="2578"/>
                  </a:cubicBezTo>
                  <a:cubicBezTo>
                    <a:pt x="11750" y="2557"/>
                    <a:pt x="11815" y="2530"/>
                    <a:pt x="11880" y="2500"/>
                  </a:cubicBezTo>
                  <a:cubicBezTo>
                    <a:pt x="12009" y="2439"/>
                    <a:pt x="12106" y="2361"/>
                    <a:pt x="12179" y="2269"/>
                  </a:cubicBezTo>
                  <a:cubicBezTo>
                    <a:pt x="12268" y="2161"/>
                    <a:pt x="12308" y="2034"/>
                    <a:pt x="12308" y="1900"/>
                  </a:cubicBezTo>
                  <a:cubicBezTo>
                    <a:pt x="12308" y="1043"/>
                    <a:pt x="10780" y="107"/>
                    <a:pt x="9227" y="7"/>
                  </a:cubicBezTo>
                  <a:cubicBezTo>
                    <a:pt x="8637" y="-32"/>
                    <a:pt x="8135" y="99"/>
                    <a:pt x="7909" y="351"/>
                  </a:cubicBezTo>
                  <a:cubicBezTo>
                    <a:pt x="7691" y="590"/>
                    <a:pt x="7683" y="882"/>
                    <a:pt x="7885" y="1217"/>
                  </a:cubicBezTo>
                  <a:cubicBezTo>
                    <a:pt x="7974" y="1365"/>
                    <a:pt x="8095" y="1512"/>
                    <a:pt x="8257" y="1652"/>
                  </a:cubicBezTo>
                  <a:cubicBezTo>
                    <a:pt x="8329" y="1717"/>
                    <a:pt x="8410" y="1786"/>
                    <a:pt x="8499" y="1847"/>
                  </a:cubicBezTo>
                  <a:cubicBezTo>
                    <a:pt x="8928" y="2230"/>
                    <a:pt x="9146" y="2609"/>
                    <a:pt x="9146" y="2970"/>
                  </a:cubicBezTo>
                  <a:cubicBezTo>
                    <a:pt x="9146" y="3205"/>
                    <a:pt x="9041" y="3414"/>
                    <a:pt x="8839" y="3592"/>
                  </a:cubicBezTo>
                  <a:cubicBezTo>
                    <a:pt x="8766" y="3657"/>
                    <a:pt x="8685" y="3714"/>
                    <a:pt x="8588" y="3770"/>
                  </a:cubicBezTo>
                  <a:cubicBezTo>
                    <a:pt x="8548" y="3792"/>
                    <a:pt x="8515" y="3822"/>
                    <a:pt x="8467" y="3844"/>
                  </a:cubicBezTo>
                  <a:cubicBezTo>
                    <a:pt x="8346" y="3901"/>
                    <a:pt x="8184" y="3914"/>
                    <a:pt x="8038" y="3879"/>
                  </a:cubicBezTo>
                  <a:cubicBezTo>
                    <a:pt x="8038" y="3879"/>
                    <a:pt x="8038" y="3879"/>
                    <a:pt x="8038" y="3879"/>
                  </a:cubicBezTo>
                  <a:lnTo>
                    <a:pt x="4496" y="3052"/>
                  </a:lnTo>
                  <a:lnTo>
                    <a:pt x="40" y="2013"/>
                  </a:lnTo>
                  <a:lnTo>
                    <a:pt x="40" y="2013"/>
                  </a:lnTo>
                  <a:lnTo>
                    <a:pt x="0" y="16313"/>
                  </a:lnTo>
                  <a:cubicBezTo>
                    <a:pt x="0" y="16717"/>
                    <a:pt x="453" y="17083"/>
                    <a:pt x="1140" y="17239"/>
                  </a:cubicBezTo>
                  <a:lnTo>
                    <a:pt x="19004" y="21290"/>
                  </a:lnTo>
                  <a:cubicBezTo>
                    <a:pt x="20233" y="21568"/>
                    <a:pt x="21600" y="21081"/>
                    <a:pt x="21600" y="20363"/>
                  </a:cubicBezTo>
                  <a:lnTo>
                    <a:pt x="21600" y="16369"/>
                  </a:lnTo>
                  <a:cubicBezTo>
                    <a:pt x="21390" y="16160"/>
                    <a:pt x="21220" y="16060"/>
                    <a:pt x="21107" y="16012"/>
                  </a:cubicBezTo>
                  <a:cubicBezTo>
                    <a:pt x="20872" y="15908"/>
                    <a:pt x="20759" y="15934"/>
                    <a:pt x="20654" y="15986"/>
                  </a:cubicBezTo>
                  <a:cubicBezTo>
                    <a:pt x="20589" y="16043"/>
                    <a:pt x="20516" y="16095"/>
                    <a:pt x="20436" y="16143"/>
                  </a:cubicBezTo>
                  <a:cubicBezTo>
                    <a:pt x="20217" y="16269"/>
                    <a:pt x="19958" y="16334"/>
                    <a:pt x="19683" y="16343"/>
                  </a:cubicBezTo>
                  <a:cubicBezTo>
                    <a:pt x="19077" y="16356"/>
                    <a:pt x="18567" y="16113"/>
                    <a:pt x="18082" y="15630"/>
                  </a:cubicBezTo>
                  <a:cubicBezTo>
                    <a:pt x="17573" y="15125"/>
                    <a:pt x="17193" y="14385"/>
                    <a:pt x="17055" y="13646"/>
                  </a:cubicBezTo>
                  <a:cubicBezTo>
                    <a:pt x="16805" y="12384"/>
                    <a:pt x="17201" y="11444"/>
                    <a:pt x="18074" y="11192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0" name="Freeform: Shape 84">
              <a:extLst>
                <a:ext uri="{FF2B5EF4-FFF2-40B4-BE49-F238E27FC236}">
                  <a16:creationId xmlns:a16="http://schemas.microsoft.com/office/drawing/2014/main" id="{1841B6F1-B3AD-FBBD-C6EB-81E077C50B49}"/>
                </a:ext>
              </a:extLst>
            </p:cNvPr>
            <p:cNvSpPr/>
            <p:nvPr/>
          </p:nvSpPr>
          <p:spPr>
            <a:xfrm>
              <a:off x="6213760" y="1650428"/>
              <a:ext cx="1906588" cy="698679"/>
            </a:xfrm>
            <a:custGeom>
              <a:avLst/>
              <a:gdLst>
                <a:gd name="connsiteX0" fmla="*/ 979622 w 1906588"/>
                <a:gd name="connsiteY0" fmla="*/ 4 h 720566"/>
                <a:gd name="connsiteX1" fmla="*/ 1030497 w 1906588"/>
                <a:gd name="connsiteY1" fmla="*/ 8223 h 720566"/>
                <a:gd name="connsiteX2" fmla="*/ 1906588 w 1906588"/>
                <a:gd name="connsiteY2" fmla="*/ 310989 h 720566"/>
                <a:gd name="connsiteX3" fmla="*/ 971893 w 1906588"/>
                <a:gd name="connsiteY3" fmla="*/ 696081 h 720566"/>
                <a:gd name="connsiteX4" fmla="*/ 971172 w 1906588"/>
                <a:gd name="connsiteY4" fmla="*/ 697178 h 720566"/>
                <a:gd name="connsiteX5" fmla="*/ 899304 w 1906588"/>
                <a:gd name="connsiteY5" fmla="*/ 712027 h 720566"/>
                <a:gd name="connsiteX6" fmla="*/ 867083 w 1906588"/>
                <a:gd name="connsiteY6" fmla="*/ 690841 h 720566"/>
                <a:gd name="connsiteX7" fmla="*/ 481972 w 1906588"/>
                <a:gd name="connsiteY7" fmla="*/ 552238 h 720566"/>
                <a:gd name="connsiteX8" fmla="*/ 474392 w 1906588"/>
                <a:gd name="connsiteY8" fmla="*/ 550875 h 720566"/>
                <a:gd name="connsiteX9" fmla="*/ 472820 w 1906588"/>
                <a:gd name="connsiteY9" fmla="*/ 550875 h 720566"/>
                <a:gd name="connsiteX10" fmla="*/ 439635 w 1906588"/>
                <a:gd name="connsiteY10" fmla="*/ 555305 h 720566"/>
                <a:gd name="connsiteX11" fmla="*/ 412920 w 1906588"/>
                <a:gd name="connsiteY11" fmla="*/ 564162 h 720566"/>
                <a:gd name="connsiteX12" fmla="*/ 387407 w 1906588"/>
                <a:gd name="connsiteY12" fmla="*/ 587298 h 720566"/>
                <a:gd name="connsiteX13" fmla="*/ 386946 w 1906588"/>
                <a:gd name="connsiteY13" fmla="*/ 593090 h 720566"/>
                <a:gd name="connsiteX14" fmla="*/ 382970 w 1906588"/>
                <a:gd name="connsiteY14" fmla="*/ 595815 h 720566"/>
                <a:gd name="connsiteX15" fmla="*/ 361062 w 1906588"/>
                <a:gd name="connsiteY15" fmla="*/ 602936 h 720566"/>
                <a:gd name="connsiteX16" fmla="*/ 157053 w 1906588"/>
                <a:gd name="connsiteY16" fmla="*/ 577417 h 720566"/>
                <a:gd name="connsiteX17" fmla="*/ 149472 w 1906588"/>
                <a:gd name="connsiteY17" fmla="*/ 567570 h 720566"/>
                <a:gd name="connsiteX18" fmla="*/ 202532 w 1906588"/>
                <a:gd name="connsiteY18" fmla="*/ 555305 h 720566"/>
                <a:gd name="connsiteX19" fmla="*/ 241263 w 1906588"/>
                <a:gd name="connsiteY19" fmla="*/ 555305 h 720566"/>
                <a:gd name="connsiteX20" fmla="*/ 261692 w 1906588"/>
                <a:gd name="connsiteY20" fmla="*/ 556667 h 720566"/>
                <a:gd name="connsiteX21" fmla="*/ 347104 w 1906588"/>
                <a:gd name="connsiteY21" fmla="*/ 551216 h 720566"/>
                <a:gd name="connsiteX22" fmla="*/ 363467 w 1906588"/>
                <a:gd name="connsiteY22" fmla="*/ 545798 h 720566"/>
                <a:gd name="connsiteX23" fmla="*/ 373449 w 1906588"/>
                <a:gd name="connsiteY23" fmla="*/ 541028 h 720566"/>
                <a:gd name="connsiteX24" fmla="*/ 380567 w 1906588"/>
                <a:gd name="connsiteY24" fmla="*/ 533533 h 720566"/>
                <a:gd name="connsiteX25" fmla="*/ 382231 w 1906588"/>
                <a:gd name="connsiteY25" fmla="*/ 525390 h 720566"/>
                <a:gd name="connsiteX26" fmla="*/ 370214 w 1906588"/>
                <a:gd name="connsiteY26" fmla="*/ 511421 h 720566"/>
                <a:gd name="connsiteX27" fmla="*/ 18580 w 1906588"/>
                <a:gd name="connsiteY27" fmla="*/ 384846 h 720566"/>
                <a:gd name="connsiteX28" fmla="*/ 18580 w 1906588"/>
                <a:gd name="connsiteY28" fmla="*/ 337215 h 720566"/>
                <a:gd name="connsiteX29" fmla="*/ 350709 w 1906588"/>
                <a:gd name="connsiteY29" fmla="*/ 217454 h 720566"/>
                <a:gd name="connsiteX30" fmla="*/ 357088 w 1906588"/>
                <a:gd name="connsiteY30" fmla="*/ 215070 h 720566"/>
                <a:gd name="connsiteX31" fmla="*/ 400533 w 1906588"/>
                <a:gd name="connsiteY31" fmla="*/ 221543 h 720566"/>
                <a:gd name="connsiteX32" fmla="*/ 434459 w 1906588"/>
                <a:gd name="connsiteY32" fmla="*/ 235818 h 720566"/>
                <a:gd name="connsiteX33" fmla="*/ 436493 w 1906588"/>
                <a:gd name="connsiteY33" fmla="*/ 244336 h 720566"/>
                <a:gd name="connsiteX34" fmla="*/ 458030 w 1906588"/>
                <a:gd name="connsiteY34" fmla="*/ 267472 h 720566"/>
                <a:gd name="connsiteX35" fmla="*/ 557031 w 1906588"/>
                <a:gd name="connsiteY35" fmla="*/ 291628 h 720566"/>
                <a:gd name="connsiteX36" fmla="*/ 720276 w 1906588"/>
                <a:gd name="connsiteY36" fmla="*/ 281747 h 720566"/>
                <a:gd name="connsiteX37" fmla="*/ 835638 w 1906588"/>
                <a:gd name="connsiteY37" fmla="*/ 216432 h 720566"/>
                <a:gd name="connsiteX38" fmla="*/ 767050 w 1906588"/>
                <a:gd name="connsiteY38" fmla="*/ 167439 h 720566"/>
                <a:gd name="connsiteX39" fmla="*/ 711494 w 1906588"/>
                <a:gd name="connsiteY39" fmla="*/ 159602 h 720566"/>
                <a:gd name="connsiteX40" fmla="*/ 654831 w 1906588"/>
                <a:gd name="connsiteY40" fmla="*/ 157591 h 720566"/>
                <a:gd name="connsiteX41" fmla="*/ 625712 w 1906588"/>
                <a:gd name="connsiteY41" fmla="*/ 158613 h 720566"/>
                <a:gd name="connsiteX42" fmla="*/ 534292 w 1906588"/>
                <a:gd name="connsiteY42" fmla="*/ 151459 h 720566"/>
                <a:gd name="connsiteX43" fmla="*/ 929093 w 1906588"/>
                <a:gd name="connsiteY43" fmla="*/ 8904 h 720566"/>
                <a:gd name="connsiteX44" fmla="*/ 979622 w 1906588"/>
                <a:gd name="connsiteY44" fmla="*/ 4 h 720566"/>
                <a:gd name="connsiteX0" fmla="*/ 979622 w 1906588"/>
                <a:gd name="connsiteY0" fmla="*/ 4 h 717491"/>
                <a:gd name="connsiteX1" fmla="*/ 1030497 w 1906588"/>
                <a:gd name="connsiteY1" fmla="*/ 8223 h 717491"/>
                <a:gd name="connsiteX2" fmla="*/ 1906588 w 1906588"/>
                <a:gd name="connsiteY2" fmla="*/ 310989 h 717491"/>
                <a:gd name="connsiteX3" fmla="*/ 971893 w 1906588"/>
                <a:gd name="connsiteY3" fmla="*/ 696081 h 717491"/>
                <a:gd name="connsiteX4" fmla="*/ 1009272 w 1906588"/>
                <a:gd name="connsiteY4" fmla="*/ 682891 h 717491"/>
                <a:gd name="connsiteX5" fmla="*/ 899304 w 1906588"/>
                <a:gd name="connsiteY5" fmla="*/ 712027 h 717491"/>
                <a:gd name="connsiteX6" fmla="*/ 867083 w 1906588"/>
                <a:gd name="connsiteY6" fmla="*/ 690841 h 717491"/>
                <a:gd name="connsiteX7" fmla="*/ 481972 w 1906588"/>
                <a:gd name="connsiteY7" fmla="*/ 552238 h 717491"/>
                <a:gd name="connsiteX8" fmla="*/ 474392 w 1906588"/>
                <a:gd name="connsiteY8" fmla="*/ 550875 h 717491"/>
                <a:gd name="connsiteX9" fmla="*/ 472820 w 1906588"/>
                <a:gd name="connsiteY9" fmla="*/ 550875 h 717491"/>
                <a:gd name="connsiteX10" fmla="*/ 439635 w 1906588"/>
                <a:gd name="connsiteY10" fmla="*/ 555305 h 717491"/>
                <a:gd name="connsiteX11" fmla="*/ 412920 w 1906588"/>
                <a:gd name="connsiteY11" fmla="*/ 564162 h 717491"/>
                <a:gd name="connsiteX12" fmla="*/ 387407 w 1906588"/>
                <a:gd name="connsiteY12" fmla="*/ 587298 h 717491"/>
                <a:gd name="connsiteX13" fmla="*/ 386946 w 1906588"/>
                <a:gd name="connsiteY13" fmla="*/ 593090 h 717491"/>
                <a:gd name="connsiteX14" fmla="*/ 382970 w 1906588"/>
                <a:gd name="connsiteY14" fmla="*/ 595815 h 717491"/>
                <a:gd name="connsiteX15" fmla="*/ 361062 w 1906588"/>
                <a:gd name="connsiteY15" fmla="*/ 602936 h 717491"/>
                <a:gd name="connsiteX16" fmla="*/ 157053 w 1906588"/>
                <a:gd name="connsiteY16" fmla="*/ 577417 h 717491"/>
                <a:gd name="connsiteX17" fmla="*/ 149472 w 1906588"/>
                <a:gd name="connsiteY17" fmla="*/ 567570 h 717491"/>
                <a:gd name="connsiteX18" fmla="*/ 202532 w 1906588"/>
                <a:gd name="connsiteY18" fmla="*/ 555305 h 717491"/>
                <a:gd name="connsiteX19" fmla="*/ 241263 w 1906588"/>
                <a:gd name="connsiteY19" fmla="*/ 555305 h 717491"/>
                <a:gd name="connsiteX20" fmla="*/ 261692 w 1906588"/>
                <a:gd name="connsiteY20" fmla="*/ 556667 h 717491"/>
                <a:gd name="connsiteX21" fmla="*/ 347104 w 1906588"/>
                <a:gd name="connsiteY21" fmla="*/ 551216 h 717491"/>
                <a:gd name="connsiteX22" fmla="*/ 363467 w 1906588"/>
                <a:gd name="connsiteY22" fmla="*/ 545798 h 717491"/>
                <a:gd name="connsiteX23" fmla="*/ 373449 w 1906588"/>
                <a:gd name="connsiteY23" fmla="*/ 541028 h 717491"/>
                <a:gd name="connsiteX24" fmla="*/ 380567 w 1906588"/>
                <a:gd name="connsiteY24" fmla="*/ 533533 h 717491"/>
                <a:gd name="connsiteX25" fmla="*/ 382231 w 1906588"/>
                <a:gd name="connsiteY25" fmla="*/ 525390 h 717491"/>
                <a:gd name="connsiteX26" fmla="*/ 370214 w 1906588"/>
                <a:gd name="connsiteY26" fmla="*/ 511421 h 717491"/>
                <a:gd name="connsiteX27" fmla="*/ 18580 w 1906588"/>
                <a:gd name="connsiteY27" fmla="*/ 384846 h 717491"/>
                <a:gd name="connsiteX28" fmla="*/ 18580 w 1906588"/>
                <a:gd name="connsiteY28" fmla="*/ 337215 h 717491"/>
                <a:gd name="connsiteX29" fmla="*/ 350709 w 1906588"/>
                <a:gd name="connsiteY29" fmla="*/ 217454 h 717491"/>
                <a:gd name="connsiteX30" fmla="*/ 357088 w 1906588"/>
                <a:gd name="connsiteY30" fmla="*/ 215070 h 717491"/>
                <a:gd name="connsiteX31" fmla="*/ 400533 w 1906588"/>
                <a:gd name="connsiteY31" fmla="*/ 221543 h 717491"/>
                <a:gd name="connsiteX32" fmla="*/ 434459 w 1906588"/>
                <a:gd name="connsiteY32" fmla="*/ 235818 h 717491"/>
                <a:gd name="connsiteX33" fmla="*/ 436493 w 1906588"/>
                <a:gd name="connsiteY33" fmla="*/ 244336 h 717491"/>
                <a:gd name="connsiteX34" fmla="*/ 458030 w 1906588"/>
                <a:gd name="connsiteY34" fmla="*/ 267472 h 717491"/>
                <a:gd name="connsiteX35" fmla="*/ 557031 w 1906588"/>
                <a:gd name="connsiteY35" fmla="*/ 291628 h 717491"/>
                <a:gd name="connsiteX36" fmla="*/ 720276 w 1906588"/>
                <a:gd name="connsiteY36" fmla="*/ 281747 h 717491"/>
                <a:gd name="connsiteX37" fmla="*/ 835638 w 1906588"/>
                <a:gd name="connsiteY37" fmla="*/ 216432 h 717491"/>
                <a:gd name="connsiteX38" fmla="*/ 767050 w 1906588"/>
                <a:gd name="connsiteY38" fmla="*/ 167439 h 717491"/>
                <a:gd name="connsiteX39" fmla="*/ 711494 w 1906588"/>
                <a:gd name="connsiteY39" fmla="*/ 159602 h 717491"/>
                <a:gd name="connsiteX40" fmla="*/ 654831 w 1906588"/>
                <a:gd name="connsiteY40" fmla="*/ 157591 h 717491"/>
                <a:gd name="connsiteX41" fmla="*/ 625712 w 1906588"/>
                <a:gd name="connsiteY41" fmla="*/ 158613 h 717491"/>
                <a:gd name="connsiteX42" fmla="*/ 534292 w 1906588"/>
                <a:gd name="connsiteY42" fmla="*/ 151459 h 717491"/>
                <a:gd name="connsiteX43" fmla="*/ 929093 w 1906588"/>
                <a:gd name="connsiteY43" fmla="*/ 8904 h 717491"/>
                <a:gd name="connsiteX44" fmla="*/ 979622 w 1906588"/>
                <a:gd name="connsiteY44" fmla="*/ 4 h 717491"/>
                <a:gd name="connsiteX0" fmla="*/ 979622 w 1906588"/>
                <a:gd name="connsiteY0" fmla="*/ 4 h 704670"/>
                <a:gd name="connsiteX1" fmla="*/ 1030497 w 1906588"/>
                <a:gd name="connsiteY1" fmla="*/ 8223 h 704670"/>
                <a:gd name="connsiteX2" fmla="*/ 1906588 w 1906588"/>
                <a:gd name="connsiteY2" fmla="*/ 310989 h 704670"/>
                <a:gd name="connsiteX3" fmla="*/ 971893 w 1906588"/>
                <a:gd name="connsiteY3" fmla="*/ 696081 h 704670"/>
                <a:gd name="connsiteX4" fmla="*/ 1009272 w 1906588"/>
                <a:gd name="connsiteY4" fmla="*/ 682891 h 704670"/>
                <a:gd name="connsiteX5" fmla="*/ 901685 w 1906588"/>
                <a:gd name="connsiteY5" fmla="*/ 695358 h 704670"/>
                <a:gd name="connsiteX6" fmla="*/ 867083 w 1906588"/>
                <a:gd name="connsiteY6" fmla="*/ 690841 h 704670"/>
                <a:gd name="connsiteX7" fmla="*/ 481972 w 1906588"/>
                <a:gd name="connsiteY7" fmla="*/ 552238 h 704670"/>
                <a:gd name="connsiteX8" fmla="*/ 474392 w 1906588"/>
                <a:gd name="connsiteY8" fmla="*/ 550875 h 704670"/>
                <a:gd name="connsiteX9" fmla="*/ 472820 w 1906588"/>
                <a:gd name="connsiteY9" fmla="*/ 550875 h 704670"/>
                <a:gd name="connsiteX10" fmla="*/ 439635 w 1906588"/>
                <a:gd name="connsiteY10" fmla="*/ 555305 h 704670"/>
                <a:gd name="connsiteX11" fmla="*/ 412920 w 1906588"/>
                <a:gd name="connsiteY11" fmla="*/ 564162 h 704670"/>
                <a:gd name="connsiteX12" fmla="*/ 387407 w 1906588"/>
                <a:gd name="connsiteY12" fmla="*/ 587298 h 704670"/>
                <a:gd name="connsiteX13" fmla="*/ 386946 w 1906588"/>
                <a:gd name="connsiteY13" fmla="*/ 593090 h 704670"/>
                <a:gd name="connsiteX14" fmla="*/ 382970 w 1906588"/>
                <a:gd name="connsiteY14" fmla="*/ 595815 h 704670"/>
                <a:gd name="connsiteX15" fmla="*/ 361062 w 1906588"/>
                <a:gd name="connsiteY15" fmla="*/ 602936 h 704670"/>
                <a:gd name="connsiteX16" fmla="*/ 157053 w 1906588"/>
                <a:gd name="connsiteY16" fmla="*/ 577417 h 704670"/>
                <a:gd name="connsiteX17" fmla="*/ 149472 w 1906588"/>
                <a:gd name="connsiteY17" fmla="*/ 567570 h 704670"/>
                <a:gd name="connsiteX18" fmla="*/ 202532 w 1906588"/>
                <a:gd name="connsiteY18" fmla="*/ 555305 h 704670"/>
                <a:gd name="connsiteX19" fmla="*/ 241263 w 1906588"/>
                <a:gd name="connsiteY19" fmla="*/ 555305 h 704670"/>
                <a:gd name="connsiteX20" fmla="*/ 261692 w 1906588"/>
                <a:gd name="connsiteY20" fmla="*/ 556667 h 704670"/>
                <a:gd name="connsiteX21" fmla="*/ 347104 w 1906588"/>
                <a:gd name="connsiteY21" fmla="*/ 551216 h 704670"/>
                <a:gd name="connsiteX22" fmla="*/ 363467 w 1906588"/>
                <a:gd name="connsiteY22" fmla="*/ 545798 h 704670"/>
                <a:gd name="connsiteX23" fmla="*/ 373449 w 1906588"/>
                <a:gd name="connsiteY23" fmla="*/ 541028 h 704670"/>
                <a:gd name="connsiteX24" fmla="*/ 380567 w 1906588"/>
                <a:gd name="connsiteY24" fmla="*/ 533533 h 704670"/>
                <a:gd name="connsiteX25" fmla="*/ 382231 w 1906588"/>
                <a:gd name="connsiteY25" fmla="*/ 525390 h 704670"/>
                <a:gd name="connsiteX26" fmla="*/ 370214 w 1906588"/>
                <a:gd name="connsiteY26" fmla="*/ 511421 h 704670"/>
                <a:gd name="connsiteX27" fmla="*/ 18580 w 1906588"/>
                <a:gd name="connsiteY27" fmla="*/ 384846 h 704670"/>
                <a:gd name="connsiteX28" fmla="*/ 18580 w 1906588"/>
                <a:gd name="connsiteY28" fmla="*/ 337215 h 704670"/>
                <a:gd name="connsiteX29" fmla="*/ 350709 w 1906588"/>
                <a:gd name="connsiteY29" fmla="*/ 217454 h 704670"/>
                <a:gd name="connsiteX30" fmla="*/ 357088 w 1906588"/>
                <a:gd name="connsiteY30" fmla="*/ 215070 h 704670"/>
                <a:gd name="connsiteX31" fmla="*/ 400533 w 1906588"/>
                <a:gd name="connsiteY31" fmla="*/ 221543 h 704670"/>
                <a:gd name="connsiteX32" fmla="*/ 434459 w 1906588"/>
                <a:gd name="connsiteY32" fmla="*/ 235818 h 704670"/>
                <a:gd name="connsiteX33" fmla="*/ 436493 w 1906588"/>
                <a:gd name="connsiteY33" fmla="*/ 244336 h 704670"/>
                <a:gd name="connsiteX34" fmla="*/ 458030 w 1906588"/>
                <a:gd name="connsiteY34" fmla="*/ 267472 h 704670"/>
                <a:gd name="connsiteX35" fmla="*/ 557031 w 1906588"/>
                <a:gd name="connsiteY35" fmla="*/ 291628 h 704670"/>
                <a:gd name="connsiteX36" fmla="*/ 720276 w 1906588"/>
                <a:gd name="connsiteY36" fmla="*/ 281747 h 704670"/>
                <a:gd name="connsiteX37" fmla="*/ 835638 w 1906588"/>
                <a:gd name="connsiteY37" fmla="*/ 216432 h 704670"/>
                <a:gd name="connsiteX38" fmla="*/ 767050 w 1906588"/>
                <a:gd name="connsiteY38" fmla="*/ 167439 h 704670"/>
                <a:gd name="connsiteX39" fmla="*/ 711494 w 1906588"/>
                <a:gd name="connsiteY39" fmla="*/ 159602 h 704670"/>
                <a:gd name="connsiteX40" fmla="*/ 654831 w 1906588"/>
                <a:gd name="connsiteY40" fmla="*/ 157591 h 704670"/>
                <a:gd name="connsiteX41" fmla="*/ 625712 w 1906588"/>
                <a:gd name="connsiteY41" fmla="*/ 158613 h 704670"/>
                <a:gd name="connsiteX42" fmla="*/ 534292 w 1906588"/>
                <a:gd name="connsiteY42" fmla="*/ 151459 h 704670"/>
                <a:gd name="connsiteX43" fmla="*/ 929093 w 1906588"/>
                <a:gd name="connsiteY43" fmla="*/ 8904 h 704670"/>
                <a:gd name="connsiteX44" fmla="*/ 979622 w 1906588"/>
                <a:gd name="connsiteY44" fmla="*/ 4 h 704670"/>
                <a:gd name="connsiteX0" fmla="*/ 979622 w 1906588"/>
                <a:gd name="connsiteY0" fmla="*/ 4 h 698679"/>
                <a:gd name="connsiteX1" fmla="*/ 1030497 w 1906588"/>
                <a:gd name="connsiteY1" fmla="*/ 8223 h 698679"/>
                <a:gd name="connsiteX2" fmla="*/ 1906588 w 1906588"/>
                <a:gd name="connsiteY2" fmla="*/ 310989 h 698679"/>
                <a:gd name="connsiteX3" fmla="*/ 971893 w 1906588"/>
                <a:gd name="connsiteY3" fmla="*/ 696081 h 698679"/>
                <a:gd name="connsiteX4" fmla="*/ 1009272 w 1906588"/>
                <a:gd name="connsiteY4" fmla="*/ 682891 h 698679"/>
                <a:gd name="connsiteX5" fmla="*/ 867083 w 1906588"/>
                <a:gd name="connsiteY5" fmla="*/ 690841 h 698679"/>
                <a:gd name="connsiteX6" fmla="*/ 481972 w 1906588"/>
                <a:gd name="connsiteY6" fmla="*/ 552238 h 698679"/>
                <a:gd name="connsiteX7" fmla="*/ 474392 w 1906588"/>
                <a:gd name="connsiteY7" fmla="*/ 550875 h 698679"/>
                <a:gd name="connsiteX8" fmla="*/ 472820 w 1906588"/>
                <a:gd name="connsiteY8" fmla="*/ 550875 h 698679"/>
                <a:gd name="connsiteX9" fmla="*/ 439635 w 1906588"/>
                <a:gd name="connsiteY9" fmla="*/ 555305 h 698679"/>
                <a:gd name="connsiteX10" fmla="*/ 412920 w 1906588"/>
                <a:gd name="connsiteY10" fmla="*/ 564162 h 698679"/>
                <a:gd name="connsiteX11" fmla="*/ 387407 w 1906588"/>
                <a:gd name="connsiteY11" fmla="*/ 587298 h 698679"/>
                <a:gd name="connsiteX12" fmla="*/ 386946 w 1906588"/>
                <a:gd name="connsiteY12" fmla="*/ 593090 h 698679"/>
                <a:gd name="connsiteX13" fmla="*/ 382970 w 1906588"/>
                <a:gd name="connsiteY13" fmla="*/ 595815 h 698679"/>
                <a:gd name="connsiteX14" fmla="*/ 361062 w 1906588"/>
                <a:gd name="connsiteY14" fmla="*/ 602936 h 698679"/>
                <a:gd name="connsiteX15" fmla="*/ 157053 w 1906588"/>
                <a:gd name="connsiteY15" fmla="*/ 577417 h 698679"/>
                <a:gd name="connsiteX16" fmla="*/ 149472 w 1906588"/>
                <a:gd name="connsiteY16" fmla="*/ 567570 h 698679"/>
                <a:gd name="connsiteX17" fmla="*/ 202532 w 1906588"/>
                <a:gd name="connsiteY17" fmla="*/ 555305 h 698679"/>
                <a:gd name="connsiteX18" fmla="*/ 241263 w 1906588"/>
                <a:gd name="connsiteY18" fmla="*/ 555305 h 698679"/>
                <a:gd name="connsiteX19" fmla="*/ 261692 w 1906588"/>
                <a:gd name="connsiteY19" fmla="*/ 556667 h 698679"/>
                <a:gd name="connsiteX20" fmla="*/ 347104 w 1906588"/>
                <a:gd name="connsiteY20" fmla="*/ 551216 h 698679"/>
                <a:gd name="connsiteX21" fmla="*/ 363467 w 1906588"/>
                <a:gd name="connsiteY21" fmla="*/ 545798 h 698679"/>
                <a:gd name="connsiteX22" fmla="*/ 373449 w 1906588"/>
                <a:gd name="connsiteY22" fmla="*/ 541028 h 698679"/>
                <a:gd name="connsiteX23" fmla="*/ 380567 w 1906588"/>
                <a:gd name="connsiteY23" fmla="*/ 533533 h 698679"/>
                <a:gd name="connsiteX24" fmla="*/ 382231 w 1906588"/>
                <a:gd name="connsiteY24" fmla="*/ 525390 h 698679"/>
                <a:gd name="connsiteX25" fmla="*/ 370214 w 1906588"/>
                <a:gd name="connsiteY25" fmla="*/ 511421 h 698679"/>
                <a:gd name="connsiteX26" fmla="*/ 18580 w 1906588"/>
                <a:gd name="connsiteY26" fmla="*/ 384846 h 698679"/>
                <a:gd name="connsiteX27" fmla="*/ 18580 w 1906588"/>
                <a:gd name="connsiteY27" fmla="*/ 337215 h 698679"/>
                <a:gd name="connsiteX28" fmla="*/ 350709 w 1906588"/>
                <a:gd name="connsiteY28" fmla="*/ 217454 h 698679"/>
                <a:gd name="connsiteX29" fmla="*/ 357088 w 1906588"/>
                <a:gd name="connsiteY29" fmla="*/ 215070 h 698679"/>
                <a:gd name="connsiteX30" fmla="*/ 400533 w 1906588"/>
                <a:gd name="connsiteY30" fmla="*/ 221543 h 698679"/>
                <a:gd name="connsiteX31" fmla="*/ 434459 w 1906588"/>
                <a:gd name="connsiteY31" fmla="*/ 235818 h 698679"/>
                <a:gd name="connsiteX32" fmla="*/ 436493 w 1906588"/>
                <a:gd name="connsiteY32" fmla="*/ 244336 h 698679"/>
                <a:gd name="connsiteX33" fmla="*/ 458030 w 1906588"/>
                <a:gd name="connsiteY33" fmla="*/ 267472 h 698679"/>
                <a:gd name="connsiteX34" fmla="*/ 557031 w 1906588"/>
                <a:gd name="connsiteY34" fmla="*/ 291628 h 698679"/>
                <a:gd name="connsiteX35" fmla="*/ 720276 w 1906588"/>
                <a:gd name="connsiteY35" fmla="*/ 281747 h 698679"/>
                <a:gd name="connsiteX36" fmla="*/ 835638 w 1906588"/>
                <a:gd name="connsiteY36" fmla="*/ 216432 h 698679"/>
                <a:gd name="connsiteX37" fmla="*/ 767050 w 1906588"/>
                <a:gd name="connsiteY37" fmla="*/ 167439 h 698679"/>
                <a:gd name="connsiteX38" fmla="*/ 711494 w 1906588"/>
                <a:gd name="connsiteY38" fmla="*/ 159602 h 698679"/>
                <a:gd name="connsiteX39" fmla="*/ 654831 w 1906588"/>
                <a:gd name="connsiteY39" fmla="*/ 157591 h 698679"/>
                <a:gd name="connsiteX40" fmla="*/ 625712 w 1906588"/>
                <a:gd name="connsiteY40" fmla="*/ 158613 h 698679"/>
                <a:gd name="connsiteX41" fmla="*/ 534292 w 1906588"/>
                <a:gd name="connsiteY41" fmla="*/ 151459 h 698679"/>
                <a:gd name="connsiteX42" fmla="*/ 929093 w 1906588"/>
                <a:gd name="connsiteY42" fmla="*/ 8904 h 698679"/>
                <a:gd name="connsiteX43" fmla="*/ 979622 w 1906588"/>
                <a:gd name="connsiteY43" fmla="*/ 4 h 698679"/>
                <a:gd name="connsiteX0" fmla="*/ 979622 w 1906588"/>
                <a:gd name="connsiteY0" fmla="*/ 4 h 698679"/>
                <a:gd name="connsiteX1" fmla="*/ 1030497 w 1906588"/>
                <a:gd name="connsiteY1" fmla="*/ 8223 h 698679"/>
                <a:gd name="connsiteX2" fmla="*/ 1906588 w 1906588"/>
                <a:gd name="connsiteY2" fmla="*/ 310989 h 698679"/>
                <a:gd name="connsiteX3" fmla="*/ 1000468 w 1906588"/>
                <a:gd name="connsiteY3" fmla="*/ 684174 h 698679"/>
                <a:gd name="connsiteX4" fmla="*/ 1009272 w 1906588"/>
                <a:gd name="connsiteY4" fmla="*/ 682891 h 698679"/>
                <a:gd name="connsiteX5" fmla="*/ 867083 w 1906588"/>
                <a:gd name="connsiteY5" fmla="*/ 690841 h 698679"/>
                <a:gd name="connsiteX6" fmla="*/ 481972 w 1906588"/>
                <a:gd name="connsiteY6" fmla="*/ 552238 h 698679"/>
                <a:gd name="connsiteX7" fmla="*/ 474392 w 1906588"/>
                <a:gd name="connsiteY7" fmla="*/ 550875 h 698679"/>
                <a:gd name="connsiteX8" fmla="*/ 472820 w 1906588"/>
                <a:gd name="connsiteY8" fmla="*/ 550875 h 698679"/>
                <a:gd name="connsiteX9" fmla="*/ 439635 w 1906588"/>
                <a:gd name="connsiteY9" fmla="*/ 555305 h 698679"/>
                <a:gd name="connsiteX10" fmla="*/ 412920 w 1906588"/>
                <a:gd name="connsiteY10" fmla="*/ 564162 h 698679"/>
                <a:gd name="connsiteX11" fmla="*/ 387407 w 1906588"/>
                <a:gd name="connsiteY11" fmla="*/ 587298 h 698679"/>
                <a:gd name="connsiteX12" fmla="*/ 386946 w 1906588"/>
                <a:gd name="connsiteY12" fmla="*/ 593090 h 698679"/>
                <a:gd name="connsiteX13" fmla="*/ 382970 w 1906588"/>
                <a:gd name="connsiteY13" fmla="*/ 595815 h 698679"/>
                <a:gd name="connsiteX14" fmla="*/ 361062 w 1906588"/>
                <a:gd name="connsiteY14" fmla="*/ 602936 h 698679"/>
                <a:gd name="connsiteX15" fmla="*/ 157053 w 1906588"/>
                <a:gd name="connsiteY15" fmla="*/ 577417 h 698679"/>
                <a:gd name="connsiteX16" fmla="*/ 149472 w 1906588"/>
                <a:gd name="connsiteY16" fmla="*/ 567570 h 698679"/>
                <a:gd name="connsiteX17" fmla="*/ 202532 w 1906588"/>
                <a:gd name="connsiteY17" fmla="*/ 555305 h 698679"/>
                <a:gd name="connsiteX18" fmla="*/ 241263 w 1906588"/>
                <a:gd name="connsiteY18" fmla="*/ 555305 h 698679"/>
                <a:gd name="connsiteX19" fmla="*/ 261692 w 1906588"/>
                <a:gd name="connsiteY19" fmla="*/ 556667 h 698679"/>
                <a:gd name="connsiteX20" fmla="*/ 347104 w 1906588"/>
                <a:gd name="connsiteY20" fmla="*/ 551216 h 698679"/>
                <a:gd name="connsiteX21" fmla="*/ 363467 w 1906588"/>
                <a:gd name="connsiteY21" fmla="*/ 545798 h 698679"/>
                <a:gd name="connsiteX22" fmla="*/ 373449 w 1906588"/>
                <a:gd name="connsiteY22" fmla="*/ 541028 h 698679"/>
                <a:gd name="connsiteX23" fmla="*/ 380567 w 1906588"/>
                <a:gd name="connsiteY23" fmla="*/ 533533 h 698679"/>
                <a:gd name="connsiteX24" fmla="*/ 382231 w 1906588"/>
                <a:gd name="connsiteY24" fmla="*/ 525390 h 698679"/>
                <a:gd name="connsiteX25" fmla="*/ 370214 w 1906588"/>
                <a:gd name="connsiteY25" fmla="*/ 511421 h 698679"/>
                <a:gd name="connsiteX26" fmla="*/ 18580 w 1906588"/>
                <a:gd name="connsiteY26" fmla="*/ 384846 h 698679"/>
                <a:gd name="connsiteX27" fmla="*/ 18580 w 1906588"/>
                <a:gd name="connsiteY27" fmla="*/ 337215 h 698679"/>
                <a:gd name="connsiteX28" fmla="*/ 350709 w 1906588"/>
                <a:gd name="connsiteY28" fmla="*/ 217454 h 698679"/>
                <a:gd name="connsiteX29" fmla="*/ 357088 w 1906588"/>
                <a:gd name="connsiteY29" fmla="*/ 215070 h 698679"/>
                <a:gd name="connsiteX30" fmla="*/ 400533 w 1906588"/>
                <a:gd name="connsiteY30" fmla="*/ 221543 h 698679"/>
                <a:gd name="connsiteX31" fmla="*/ 434459 w 1906588"/>
                <a:gd name="connsiteY31" fmla="*/ 235818 h 698679"/>
                <a:gd name="connsiteX32" fmla="*/ 436493 w 1906588"/>
                <a:gd name="connsiteY32" fmla="*/ 244336 h 698679"/>
                <a:gd name="connsiteX33" fmla="*/ 458030 w 1906588"/>
                <a:gd name="connsiteY33" fmla="*/ 267472 h 698679"/>
                <a:gd name="connsiteX34" fmla="*/ 557031 w 1906588"/>
                <a:gd name="connsiteY34" fmla="*/ 291628 h 698679"/>
                <a:gd name="connsiteX35" fmla="*/ 720276 w 1906588"/>
                <a:gd name="connsiteY35" fmla="*/ 281747 h 698679"/>
                <a:gd name="connsiteX36" fmla="*/ 835638 w 1906588"/>
                <a:gd name="connsiteY36" fmla="*/ 216432 h 698679"/>
                <a:gd name="connsiteX37" fmla="*/ 767050 w 1906588"/>
                <a:gd name="connsiteY37" fmla="*/ 167439 h 698679"/>
                <a:gd name="connsiteX38" fmla="*/ 711494 w 1906588"/>
                <a:gd name="connsiteY38" fmla="*/ 159602 h 698679"/>
                <a:gd name="connsiteX39" fmla="*/ 654831 w 1906588"/>
                <a:gd name="connsiteY39" fmla="*/ 157591 h 698679"/>
                <a:gd name="connsiteX40" fmla="*/ 625712 w 1906588"/>
                <a:gd name="connsiteY40" fmla="*/ 158613 h 698679"/>
                <a:gd name="connsiteX41" fmla="*/ 534292 w 1906588"/>
                <a:gd name="connsiteY41" fmla="*/ 151459 h 698679"/>
                <a:gd name="connsiteX42" fmla="*/ 929093 w 1906588"/>
                <a:gd name="connsiteY42" fmla="*/ 8904 h 698679"/>
                <a:gd name="connsiteX43" fmla="*/ 979622 w 1906588"/>
                <a:gd name="connsiteY43" fmla="*/ 4 h 69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906588" h="698679">
                  <a:moveTo>
                    <a:pt x="979622" y="4"/>
                  </a:moveTo>
                  <a:cubicBezTo>
                    <a:pt x="996827" y="-124"/>
                    <a:pt x="1014089" y="2602"/>
                    <a:pt x="1030497" y="8223"/>
                  </a:cubicBezTo>
                  <a:lnTo>
                    <a:pt x="1906588" y="310989"/>
                  </a:lnTo>
                  <a:lnTo>
                    <a:pt x="1000468" y="684174"/>
                  </a:lnTo>
                  <a:cubicBezTo>
                    <a:pt x="1000228" y="684540"/>
                    <a:pt x="1009512" y="682525"/>
                    <a:pt x="1009272" y="682891"/>
                  </a:cubicBezTo>
                  <a:cubicBezTo>
                    <a:pt x="991804" y="682018"/>
                    <a:pt x="954966" y="712617"/>
                    <a:pt x="867083" y="690841"/>
                  </a:cubicBezTo>
                  <a:lnTo>
                    <a:pt x="481972" y="552238"/>
                  </a:lnTo>
                  <a:cubicBezTo>
                    <a:pt x="479569" y="551216"/>
                    <a:pt x="477164" y="550875"/>
                    <a:pt x="474392" y="550875"/>
                  </a:cubicBezTo>
                  <a:lnTo>
                    <a:pt x="472820" y="550875"/>
                  </a:lnTo>
                  <a:cubicBezTo>
                    <a:pt x="459232" y="551897"/>
                    <a:pt x="448417" y="553260"/>
                    <a:pt x="439635" y="555305"/>
                  </a:cubicBezTo>
                  <a:cubicBezTo>
                    <a:pt x="428912" y="557689"/>
                    <a:pt x="420501" y="560756"/>
                    <a:pt x="412920" y="564162"/>
                  </a:cubicBezTo>
                  <a:cubicBezTo>
                    <a:pt x="399794" y="570296"/>
                    <a:pt x="391012" y="577758"/>
                    <a:pt x="387407" y="587298"/>
                  </a:cubicBezTo>
                  <a:cubicBezTo>
                    <a:pt x="386575" y="589682"/>
                    <a:pt x="386575" y="590704"/>
                    <a:pt x="386946" y="593090"/>
                  </a:cubicBezTo>
                  <a:cubicBezTo>
                    <a:pt x="386946" y="593090"/>
                    <a:pt x="386206" y="594111"/>
                    <a:pt x="382970" y="595815"/>
                  </a:cubicBezTo>
                  <a:cubicBezTo>
                    <a:pt x="379365" y="597860"/>
                    <a:pt x="372988" y="600551"/>
                    <a:pt x="361062" y="602936"/>
                  </a:cubicBezTo>
                  <a:cubicBezTo>
                    <a:pt x="299962" y="615202"/>
                    <a:pt x="197355" y="602595"/>
                    <a:pt x="157053" y="577417"/>
                  </a:cubicBezTo>
                  <a:cubicBezTo>
                    <a:pt x="149842" y="572680"/>
                    <a:pt x="147531" y="569615"/>
                    <a:pt x="149472" y="567570"/>
                  </a:cubicBezTo>
                  <a:cubicBezTo>
                    <a:pt x="154279" y="563823"/>
                    <a:pt x="168237" y="557348"/>
                    <a:pt x="202532" y="555305"/>
                  </a:cubicBezTo>
                  <a:cubicBezTo>
                    <a:pt x="214918" y="554623"/>
                    <a:pt x="227674" y="554623"/>
                    <a:pt x="241263" y="555305"/>
                  </a:cubicBezTo>
                  <a:cubicBezTo>
                    <a:pt x="247642" y="555645"/>
                    <a:pt x="254020" y="555986"/>
                    <a:pt x="261692" y="556667"/>
                  </a:cubicBezTo>
                  <a:cubicBezTo>
                    <a:pt x="294785" y="558030"/>
                    <a:pt x="323902" y="556327"/>
                    <a:pt x="347104" y="551216"/>
                  </a:cubicBezTo>
                  <a:cubicBezTo>
                    <a:pt x="353020" y="549546"/>
                    <a:pt x="358290" y="547843"/>
                    <a:pt x="363467" y="545798"/>
                  </a:cubicBezTo>
                  <a:cubicBezTo>
                    <a:pt x="367072" y="544436"/>
                    <a:pt x="370214" y="542732"/>
                    <a:pt x="373449" y="541028"/>
                  </a:cubicBezTo>
                  <a:cubicBezTo>
                    <a:pt x="377054" y="539325"/>
                    <a:pt x="378996" y="536600"/>
                    <a:pt x="380567" y="533533"/>
                  </a:cubicBezTo>
                  <a:cubicBezTo>
                    <a:pt x="381769" y="531147"/>
                    <a:pt x="382601" y="528082"/>
                    <a:pt x="382231" y="525390"/>
                  </a:cubicBezTo>
                  <a:cubicBezTo>
                    <a:pt x="381769" y="519256"/>
                    <a:pt x="377054" y="513805"/>
                    <a:pt x="370214" y="511421"/>
                  </a:cubicBezTo>
                  <a:lnTo>
                    <a:pt x="18580" y="384846"/>
                  </a:lnTo>
                  <a:cubicBezTo>
                    <a:pt x="-6194" y="376022"/>
                    <a:pt x="-6194" y="346074"/>
                    <a:pt x="18580" y="337215"/>
                  </a:cubicBezTo>
                  <a:lnTo>
                    <a:pt x="350709" y="217454"/>
                  </a:lnTo>
                  <a:lnTo>
                    <a:pt x="357088" y="215070"/>
                  </a:lnTo>
                  <a:cubicBezTo>
                    <a:pt x="374189" y="216432"/>
                    <a:pt x="388980" y="218818"/>
                    <a:pt x="400533" y="221543"/>
                  </a:cubicBezTo>
                  <a:cubicBezTo>
                    <a:pt x="422164" y="226653"/>
                    <a:pt x="431316" y="232752"/>
                    <a:pt x="434459" y="235818"/>
                  </a:cubicBezTo>
                  <a:cubicBezTo>
                    <a:pt x="434921" y="238885"/>
                    <a:pt x="435290" y="241611"/>
                    <a:pt x="436493" y="244336"/>
                  </a:cubicBezTo>
                  <a:cubicBezTo>
                    <a:pt x="439635" y="253195"/>
                    <a:pt x="446845" y="260997"/>
                    <a:pt x="458030" y="267472"/>
                  </a:cubicBezTo>
                  <a:cubicBezTo>
                    <a:pt x="478366" y="280043"/>
                    <a:pt x="511921" y="288220"/>
                    <a:pt x="557031" y="291628"/>
                  </a:cubicBezTo>
                  <a:cubicBezTo>
                    <a:pt x="608519" y="295376"/>
                    <a:pt x="669620" y="291628"/>
                    <a:pt x="720276" y="281747"/>
                  </a:cubicBezTo>
                  <a:cubicBezTo>
                    <a:pt x="795335" y="267130"/>
                    <a:pt x="835269" y="244336"/>
                    <a:pt x="835638" y="216432"/>
                  </a:cubicBezTo>
                  <a:cubicBezTo>
                    <a:pt x="835638" y="201135"/>
                    <a:pt x="824084" y="180044"/>
                    <a:pt x="767050" y="167439"/>
                  </a:cubicBezTo>
                  <a:cubicBezTo>
                    <a:pt x="751059" y="164031"/>
                    <a:pt x="732293" y="161305"/>
                    <a:pt x="711494" y="159602"/>
                  </a:cubicBezTo>
                  <a:cubicBezTo>
                    <a:pt x="693191" y="157932"/>
                    <a:pt x="674797" y="157591"/>
                    <a:pt x="654831" y="157591"/>
                  </a:cubicBezTo>
                  <a:lnTo>
                    <a:pt x="625712" y="158613"/>
                  </a:lnTo>
                  <a:cubicBezTo>
                    <a:pt x="591787" y="158920"/>
                    <a:pt x="559803" y="156570"/>
                    <a:pt x="534292" y="151459"/>
                  </a:cubicBezTo>
                  <a:lnTo>
                    <a:pt x="929093" y="8904"/>
                  </a:lnTo>
                  <a:cubicBezTo>
                    <a:pt x="945270" y="3113"/>
                    <a:pt x="962417" y="132"/>
                    <a:pt x="979622" y="4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1" name="Freeform: Shape 56">
              <a:extLst>
                <a:ext uri="{FF2B5EF4-FFF2-40B4-BE49-F238E27FC236}">
                  <a16:creationId xmlns:a16="http://schemas.microsoft.com/office/drawing/2014/main" id="{B1E5F3C8-D28B-7ED2-2293-5A82F146719E}"/>
                </a:ext>
              </a:extLst>
            </p:cNvPr>
            <p:cNvSpPr/>
            <p:nvPr/>
          </p:nvSpPr>
          <p:spPr>
            <a:xfrm>
              <a:off x="5061787" y="2045017"/>
              <a:ext cx="2023375" cy="741368"/>
            </a:xfrm>
            <a:custGeom>
              <a:avLst/>
              <a:gdLst>
                <a:gd name="connsiteX0" fmla="*/ 744435 w 1518184"/>
                <a:gd name="connsiteY0" fmla="*/ 0 h 550840"/>
                <a:gd name="connsiteX1" fmla="*/ 804009 w 1518184"/>
                <a:gd name="connsiteY1" fmla="*/ 0 h 550840"/>
                <a:gd name="connsiteX2" fmla="*/ 1072944 w 1518184"/>
                <a:gd name="connsiteY2" fmla="*/ 96760 h 550840"/>
                <a:gd name="connsiteX3" fmla="*/ 1047210 w 1518184"/>
                <a:gd name="connsiteY3" fmla="*/ 96760 h 550840"/>
                <a:gd name="connsiteX4" fmla="*/ 1031072 w 1518184"/>
                <a:gd name="connsiteY4" fmla="*/ 95737 h 550840"/>
                <a:gd name="connsiteX5" fmla="*/ 998370 w 1518184"/>
                <a:gd name="connsiteY5" fmla="*/ 95737 h 550840"/>
                <a:gd name="connsiteX6" fmla="*/ 941498 w 1518184"/>
                <a:gd name="connsiteY6" fmla="*/ 110794 h 550840"/>
                <a:gd name="connsiteX7" fmla="*/ 929199 w 1518184"/>
                <a:gd name="connsiteY7" fmla="*/ 132243 h 550840"/>
                <a:gd name="connsiteX8" fmla="*/ 948678 w 1518184"/>
                <a:gd name="connsiteY8" fmla="*/ 158522 h 550840"/>
                <a:gd name="connsiteX9" fmla="*/ 1126262 w 1518184"/>
                <a:gd name="connsiteY9" fmla="*/ 181760 h 550840"/>
                <a:gd name="connsiteX10" fmla="*/ 1151713 w 1518184"/>
                <a:gd name="connsiteY10" fmla="*/ 173094 h 550840"/>
                <a:gd name="connsiteX11" fmla="*/ 1166997 w 1518184"/>
                <a:gd name="connsiteY11" fmla="*/ 157756 h 550840"/>
                <a:gd name="connsiteX12" fmla="*/ 1168206 w 1518184"/>
                <a:gd name="connsiteY12" fmla="*/ 151901 h 550840"/>
                <a:gd name="connsiteX13" fmla="*/ 1185267 w 1518184"/>
                <a:gd name="connsiteY13" fmla="*/ 145510 h 550840"/>
                <a:gd name="connsiteX14" fmla="*/ 1201760 w 1518184"/>
                <a:gd name="connsiteY14" fmla="*/ 143210 h 550840"/>
                <a:gd name="connsiteX15" fmla="*/ 1501549 w 1518184"/>
                <a:gd name="connsiteY15" fmla="*/ 250936 h 550840"/>
                <a:gd name="connsiteX16" fmla="*/ 1501549 w 1518184"/>
                <a:gd name="connsiteY16" fmla="*/ 293321 h 550840"/>
                <a:gd name="connsiteX17" fmla="*/ 796260 w 1518184"/>
                <a:gd name="connsiteY17" fmla="*/ 546814 h 550840"/>
                <a:gd name="connsiteX18" fmla="*/ 750407 w 1518184"/>
                <a:gd name="connsiteY18" fmla="*/ 546814 h 550840"/>
                <a:gd name="connsiteX19" fmla="*/ 213336 w 1518184"/>
                <a:gd name="connsiteY19" fmla="*/ 353811 h 550840"/>
                <a:gd name="connsiteX20" fmla="*/ 0 w 1518184"/>
                <a:gd name="connsiteY20" fmla="*/ 268634 h 550840"/>
                <a:gd name="connsiteX21" fmla="*/ 350878 w 1518184"/>
                <a:gd name="connsiteY21" fmla="*/ 142187 h 550840"/>
                <a:gd name="connsiteX22" fmla="*/ 359835 w 1518184"/>
                <a:gd name="connsiteY22" fmla="*/ 132243 h 550840"/>
                <a:gd name="connsiteX23" fmla="*/ 358627 w 1518184"/>
                <a:gd name="connsiteY23" fmla="*/ 125596 h 550840"/>
                <a:gd name="connsiteX24" fmla="*/ 354148 w 1518184"/>
                <a:gd name="connsiteY24" fmla="*/ 120483 h 550840"/>
                <a:gd name="connsiteX25" fmla="*/ 345759 w 1518184"/>
                <a:gd name="connsiteY25" fmla="*/ 116163 h 550840"/>
                <a:gd name="connsiteX26" fmla="*/ 317039 w 1518184"/>
                <a:gd name="connsiteY26" fmla="*/ 105937 h 550840"/>
                <a:gd name="connsiteX27" fmla="*/ 234076 w 1518184"/>
                <a:gd name="connsiteY27" fmla="*/ 98549 h 550840"/>
                <a:gd name="connsiteX28" fmla="*/ 213105 w 1518184"/>
                <a:gd name="connsiteY28" fmla="*/ 99316 h 550840"/>
                <a:gd name="connsiteX29" fmla="*/ 173863 w 1518184"/>
                <a:gd name="connsiteY29" fmla="*/ 98038 h 550840"/>
                <a:gd name="connsiteX30" fmla="*/ 136753 w 1518184"/>
                <a:gd name="connsiteY30" fmla="*/ 92670 h 550840"/>
                <a:gd name="connsiteX31" fmla="*/ 107677 w 1518184"/>
                <a:gd name="connsiteY31" fmla="*/ 80936 h 550840"/>
                <a:gd name="connsiteX32" fmla="*/ 171161 w 1518184"/>
                <a:gd name="connsiteY32" fmla="*/ 56420 h 550840"/>
                <a:gd name="connsiteX33" fmla="*/ 284053 w 1518184"/>
                <a:gd name="connsiteY33" fmla="*/ 49518 h 550840"/>
                <a:gd name="connsiteX34" fmla="*/ 343982 w 1518184"/>
                <a:gd name="connsiteY34" fmla="*/ 63067 h 550840"/>
                <a:gd name="connsiteX35" fmla="*/ 348745 w 1518184"/>
                <a:gd name="connsiteY35" fmla="*/ 67387 h 550840"/>
                <a:gd name="connsiteX36" fmla="*/ 349385 w 1518184"/>
                <a:gd name="connsiteY36" fmla="*/ 73011 h 550840"/>
                <a:gd name="connsiteX37" fmla="*/ 390973 w 1518184"/>
                <a:gd name="connsiteY37" fmla="*/ 99828 h 550840"/>
                <a:gd name="connsiteX38" fmla="*/ 395807 w 1518184"/>
                <a:gd name="connsiteY38" fmla="*/ 101336 h 550840"/>
                <a:gd name="connsiteX39" fmla="*/ 415286 w 1518184"/>
                <a:gd name="connsiteY39" fmla="*/ 104915 h 550840"/>
                <a:gd name="connsiteX40" fmla="*/ 441590 w 1518184"/>
                <a:gd name="connsiteY40" fmla="*/ 107727 h 550840"/>
                <a:gd name="connsiteX41" fmla="*/ 448485 w 1518184"/>
                <a:gd name="connsiteY41" fmla="*/ 106704 h 550840"/>
                <a:gd name="connsiteX0" fmla="*/ 744435 w 1518184"/>
                <a:gd name="connsiteY0" fmla="*/ 0 h 556265"/>
                <a:gd name="connsiteX1" fmla="*/ 804009 w 1518184"/>
                <a:gd name="connsiteY1" fmla="*/ 0 h 556265"/>
                <a:gd name="connsiteX2" fmla="*/ 1072944 w 1518184"/>
                <a:gd name="connsiteY2" fmla="*/ 96760 h 556265"/>
                <a:gd name="connsiteX3" fmla="*/ 1047210 w 1518184"/>
                <a:gd name="connsiteY3" fmla="*/ 96760 h 556265"/>
                <a:gd name="connsiteX4" fmla="*/ 1031072 w 1518184"/>
                <a:gd name="connsiteY4" fmla="*/ 95737 h 556265"/>
                <a:gd name="connsiteX5" fmla="*/ 998370 w 1518184"/>
                <a:gd name="connsiteY5" fmla="*/ 95737 h 556265"/>
                <a:gd name="connsiteX6" fmla="*/ 941498 w 1518184"/>
                <a:gd name="connsiteY6" fmla="*/ 110794 h 556265"/>
                <a:gd name="connsiteX7" fmla="*/ 929199 w 1518184"/>
                <a:gd name="connsiteY7" fmla="*/ 132243 h 556265"/>
                <a:gd name="connsiteX8" fmla="*/ 948678 w 1518184"/>
                <a:gd name="connsiteY8" fmla="*/ 158522 h 556265"/>
                <a:gd name="connsiteX9" fmla="*/ 1126262 w 1518184"/>
                <a:gd name="connsiteY9" fmla="*/ 181760 h 556265"/>
                <a:gd name="connsiteX10" fmla="*/ 1151713 w 1518184"/>
                <a:gd name="connsiteY10" fmla="*/ 173094 h 556265"/>
                <a:gd name="connsiteX11" fmla="*/ 1166997 w 1518184"/>
                <a:gd name="connsiteY11" fmla="*/ 157756 h 556265"/>
                <a:gd name="connsiteX12" fmla="*/ 1168206 w 1518184"/>
                <a:gd name="connsiteY12" fmla="*/ 151901 h 556265"/>
                <a:gd name="connsiteX13" fmla="*/ 1185267 w 1518184"/>
                <a:gd name="connsiteY13" fmla="*/ 145510 h 556265"/>
                <a:gd name="connsiteX14" fmla="*/ 1201760 w 1518184"/>
                <a:gd name="connsiteY14" fmla="*/ 143210 h 556265"/>
                <a:gd name="connsiteX15" fmla="*/ 1501549 w 1518184"/>
                <a:gd name="connsiteY15" fmla="*/ 250936 h 556265"/>
                <a:gd name="connsiteX16" fmla="*/ 1501549 w 1518184"/>
                <a:gd name="connsiteY16" fmla="*/ 293321 h 556265"/>
                <a:gd name="connsiteX17" fmla="*/ 803880 w 1518184"/>
                <a:gd name="connsiteY17" fmla="*/ 554434 h 556265"/>
                <a:gd name="connsiteX18" fmla="*/ 750407 w 1518184"/>
                <a:gd name="connsiteY18" fmla="*/ 546814 h 556265"/>
                <a:gd name="connsiteX19" fmla="*/ 213336 w 1518184"/>
                <a:gd name="connsiteY19" fmla="*/ 353811 h 556265"/>
                <a:gd name="connsiteX20" fmla="*/ 0 w 1518184"/>
                <a:gd name="connsiteY20" fmla="*/ 268634 h 556265"/>
                <a:gd name="connsiteX21" fmla="*/ 350878 w 1518184"/>
                <a:gd name="connsiteY21" fmla="*/ 142187 h 556265"/>
                <a:gd name="connsiteX22" fmla="*/ 359835 w 1518184"/>
                <a:gd name="connsiteY22" fmla="*/ 132243 h 556265"/>
                <a:gd name="connsiteX23" fmla="*/ 358627 w 1518184"/>
                <a:gd name="connsiteY23" fmla="*/ 125596 h 556265"/>
                <a:gd name="connsiteX24" fmla="*/ 354148 w 1518184"/>
                <a:gd name="connsiteY24" fmla="*/ 120483 h 556265"/>
                <a:gd name="connsiteX25" fmla="*/ 345759 w 1518184"/>
                <a:gd name="connsiteY25" fmla="*/ 116163 h 556265"/>
                <a:gd name="connsiteX26" fmla="*/ 317039 w 1518184"/>
                <a:gd name="connsiteY26" fmla="*/ 105937 h 556265"/>
                <a:gd name="connsiteX27" fmla="*/ 234076 w 1518184"/>
                <a:gd name="connsiteY27" fmla="*/ 98549 h 556265"/>
                <a:gd name="connsiteX28" fmla="*/ 213105 w 1518184"/>
                <a:gd name="connsiteY28" fmla="*/ 99316 h 556265"/>
                <a:gd name="connsiteX29" fmla="*/ 173863 w 1518184"/>
                <a:gd name="connsiteY29" fmla="*/ 98038 h 556265"/>
                <a:gd name="connsiteX30" fmla="*/ 136753 w 1518184"/>
                <a:gd name="connsiteY30" fmla="*/ 92670 h 556265"/>
                <a:gd name="connsiteX31" fmla="*/ 107677 w 1518184"/>
                <a:gd name="connsiteY31" fmla="*/ 80936 h 556265"/>
                <a:gd name="connsiteX32" fmla="*/ 171161 w 1518184"/>
                <a:gd name="connsiteY32" fmla="*/ 56420 h 556265"/>
                <a:gd name="connsiteX33" fmla="*/ 284053 w 1518184"/>
                <a:gd name="connsiteY33" fmla="*/ 49518 h 556265"/>
                <a:gd name="connsiteX34" fmla="*/ 343982 w 1518184"/>
                <a:gd name="connsiteY34" fmla="*/ 63067 h 556265"/>
                <a:gd name="connsiteX35" fmla="*/ 348745 w 1518184"/>
                <a:gd name="connsiteY35" fmla="*/ 67387 h 556265"/>
                <a:gd name="connsiteX36" fmla="*/ 349385 w 1518184"/>
                <a:gd name="connsiteY36" fmla="*/ 73011 h 556265"/>
                <a:gd name="connsiteX37" fmla="*/ 390973 w 1518184"/>
                <a:gd name="connsiteY37" fmla="*/ 99828 h 556265"/>
                <a:gd name="connsiteX38" fmla="*/ 395807 w 1518184"/>
                <a:gd name="connsiteY38" fmla="*/ 101336 h 556265"/>
                <a:gd name="connsiteX39" fmla="*/ 415286 w 1518184"/>
                <a:gd name="connsiteY39" fmla="*/ 104915 h 556265"/>
                <a:gd name="connsiteX40" fmla="*/ 441590 w 1518184"/>
                <a:gd name="connsiteY40" fmla="*/ 107727 h 556265"/>
                <a:gd name="connsiteX41" fmla="*/ 448485 w 1518184"/>
                <a:gd name="connsiteY41" fmla="*/ 106704 h 556265"/>
                <a:gd name="connsiteX42" fmla="*/ 744435 w 1518184"/>
                <a:gd name="connsiteY42" fmla="*/ 0 h 55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18184" h="556265">
                  <a:moveTo>
                    <a:pt x="744435" y="0"/>
                  </a:moveTo>
                  <a:lnTo>
                    <a:pt x="804009" y="0"/>
                  </a:lnTo>
                  <a:lnTo>
                    <a:pt x="1072944" y="96760"/>
                  </a:lnTo>
                  <a:cubicBezTo>
                    <a:pt x="1064911" y="97271"/>
                    <a:pt x="1056238" y="97271"/>
                    <a:pt x="1047210" y="96760"/>
                  </a:cubicBezTo>
                  <a:cubicBezTo>
                    <a:pt x="1041807" y="96249"/>
                    <a:pt x="1036404" y="95993"/>
                    <a:pt x="1031072" y="95737"/>
                  </a:cubicBezTo>
                  <a:cubicBezTo>
                    <a:pt x="1019698" y="94970"/>
                    <a:pt x="1008607" y="95226"/>
                    <a:pt x="998370" y="95737"/>
                  </a:cubicBezTo>
                  <a:cubicBezTo>
                    <a:pt x="972351" y="97527"/>
                    <a:pt x="953157" y="102358"/>
                    <a:pt x="941498" y="110794"/>
                  </a:cubicBezTo>
                  <a:cubicBezTo>
                    <a:pt x="933394" y="116674"/>
                    <a:pt x="928915" y="124318"/>
                    <a:pt x="929199" y="132243"/>
                  </a:cubicBezTo>
                  <a:cubicBezTo>
                    <a:pt x="929484" y="138889"/>
                    <a:pt x="933109" y="148834"/>
                    <a:pt x="948678" y="158522"/>
                  </a:cubicBezTo>
                  <a:cubicBezTo>
                    <a:pt x="989697" y="184317"/>
                    <a:pt x="1076286" y="191986"/>
                    <a:pt x="1126262" y="181760"/>
                  </a:cubicBezTo>
                  <a:cubicBezTo>
                    <a:pt x="1136499" y="179459"/>
                    <a:pt x="1145172" y="176647"/>
                    <a:pt x="1151713" y="173094"/>
                  </a:cubicBezTo>
                  <a:cubicBezTo>
                    <a:pt x="1159533" y="169004"/>
                    <a:pt x="1164651" y="163891"/>
                    <a:pt x="1166997" y="157756"/>
                  </a:cubicBezTo>
                  <a:cubicBezTo>
                    <a:pt x="1167637" y="155736"/>
                    <a:pt x="1167921" y="153947"/>
                    <a:pt x="1168206" y="151901"/>
                  </a:cubicBezTo>
                  <a:cubicBezTo>
                    <a:pt x="1169698" y="150623"/>
                    <a:pt x="1174177" y="147811"/>
                    <a:pt x="1185267" y="145510"/>
                  </a:cubicBezTo>
                  <a:cubicBezTo>
                    <a:pt x="1190386" y="144488"/>
                    <a:pt x="1195789" y="143721"/>
                    <a:pt x="1201760" y="143210"/>
                  </a:cubicBezTo>
                  <a:lnTo>
                    <a:pt x="1501549" y="250936"/>
                  </a:lnTo>
                  <a:cubicBezTo>
                    <a:pt x="1523729" y="258861"/>
                    <a:pt x="1523729" y="285422"/>
                    <a:pt x="1501549" y="293321"/>
                  </a:cubicBezTo>
                  <a:cubicBezTo>
                    <a:pt x="1266453" y="377819"/>
                    <a:pt x="1038976" y="469936"/>
                    <a:pt x="803880" y="554434"/>
                  </a:cubicBezTo>
                  <a:cubicBezTo>
                    <a:pt x="789164" y="559802"/>
                    <a:pt x="765051" y="552182"/>
                    <a:pt x="750407" y="546814"/>
                  </a:cubicBezTo>
                  <a:lnTo>
                    <a:pt x="213336" y="353811"/>
                  </a:lnTo>
                  <a:lnTo>
                    <a:pt x="0" y="268634"/>
                  </a:lnTo>
                  <a:lnTo>
                    <a:pt x="350878" y="142187"/>
                  </a:lnTo>
                  <a:cubicBezTo>
                    <a:pt x="355641" y="140398"/>
                    <a:pt x="359267" y="136589"/>
                    <a:pt x="359835" y="132243"/>
                  </a:cubicBezTo>
                  <a:cubicBezTo>
                    <a:pt x="360191" y="129942"/>
                    <a:pt x="359551" y="127641"/>
                    <a:pt x="358627" y="125596"/>
                  </a:cubicBezTo>
                  <a:cubicBezTo>
                    <a:pt x="357489" y="123551"/>
                    <a:pt x="356281" y="121761"/>
                    <a:pt x="354148" y="120483"/>
                  </a:cubicBezTo>
                  <a:cubicBezTo>
                    <a:pt x="351802" y="118719"/>
                    <a:pt x="348461" y="117441"/>
                    <a:pt x="345759" y="116163"/>
                  </a:cubicBezTo>
                  <a:cubicBezTo>
                    <a:pt x="338011" y="112073"/>
                    <a:pt x="328698" y="108494"/>
                    <a:pt x="317039" y="105937"/>
                  </a:cubicBezTo>
                  <a:cubicBezTo>
                    <a:pt x="294290" y="100850"/>
                    <a:pt x="266138" y="98549"/>
                    <a:pt x="234076" y="98549"/>
                  </a:cubicBezTo>
                  <a:cubicBezTo>
                    <a:pt x="227180" y="99061"/>
                    <a:pt x="220000" y="99316"/>
                    <a:pt x="213105" y="99316"/>
                  </a:cubicBezTo>
                  <a:cubicBezTo>
                    <a:pt x="199953" y="99572"/>
                    <a:pt x="186446" y="99061"/>
                    <a:pt x="173863" y="98038"/>
                  </a:cubicBezTo>
                  <a:cubicBezTo>
                    <a:pt x="159787" y="96760"/>
                    <a:pt x="147204" y="94970"/>
                    <a:pt x="136753" y="92670"/>
                  </a:cubicBezTo>
                  <a:cubicBezTo>
                    <a:pt x="115142" y="87812"/>
                    <a:pt x="108246" y="82214"/>
                    <a:pt x="107677" y="80936"/>
                  </a:cubicBezTo>
                  <a:cubicBezTo>
                    <a:pt x="108246" y="78379"/>
                    <a:pt x="120829" y="66364"/>
                    <a:pt x="171161" y="56420"/>
                  </a:cubicBezTo>
                  <a:cubicBezTo>
                    <a:pt x="205640" y="49518"/>
                    <a:pt x="249005" y="46961"/>
                    <a:pt x="284053" y="49518"/>
                  </a:cubicBezTo>
                  <a:cubicBezTo>
                    <a:pt x="321518" y="52585"/>
                    <a:pt x="337726" y="59232"/>
                    <a:pt x="343982" y="63067"/>
                  </a:cubicBezTo>
                  <a:cubicBezTo>
                    <a:pt x="347252" y="65086"/>
                    <a:pt x="348461" y="66620"/>
                    <a:pt x="348745" y="67387"/>
                  </a:cubicBezTo>
                  <a:cubicBezTo>
                    <a:pt x="348461" y="69176"/>
                    <a:pt x="348745" y="71221"/>
                    <a:pt x="349385" y="73011"/>
                  </a:cubicBezTo>
                  <a:cubicBezTo>
                    <a:pt x="354148" y="84745"/>
                    <a:pt x="368224" y="93437"/>
                    <a:pt x="390973" y="99828"/>
                  </a:cubicBezTo>
                  <a:cubicBezTo>
                    <a:pt x="392821" y="100339"/>
                    <a:pt x="394030" y="100825"/>
                    <a:pt x="395807" y="101336"/>
                  </a:cubicBezTo>
                  <a:cubicBezTo>
                    <a:pt x="401779" y="102614"/>
                    <a:pt x="408390" y="103892"/>
                    <a:pt x="415286" y="104915"/>
                  </a:cubicBezTo>
                  <a:cubicBezTo>
                    <a:pt x="423319" y="106193"/>
                    <a:pt x="432063" y="107216"/>
                    <a:pt x="441590" y="107727"/>
                  </a:cubicBezTo>
                  <a:cubicBezTo>
                    <a:pt x="444007" y="107727"/>
                    <a:pt x="446424" y="107471"/>
                    <a:pt x="448485" y="106704"/>
                  </a:cubicBezTo>
                  <a:lnTo>
                    <a:pt x="744435" y="0"/>
                  </a:ln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F1ED03DC-F4BE-C7C6-C638-F2C3ABEE07EE}"/>
                </a:ext>
              </a:extLst>
            </p:cNvPr>
            <p:cNvSpPr/>
            <p:nvPr/>
          </p:nvSpPr>
          <p:spPr>
            <a:xfrm>
              <a:off x="5125859" y="1242150"/>
              <a:ext cx="1940740" cy="72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567" extrusionOk="0">
                  <a:moveTo>
                    <a:pt x="288" y="11629"/>
                  </a:moveTo>
                  <a:lnTo>
                    <a:pt x="4615" y="15812"/>
                  </a:lnTo>
                  <a:cubicBezTo>
                    <a:pt x="4677" y="15791"/>
                    <a:pt x="4739" y="15771"/>
                    <a:pt x="4791" y="15731"/>
                  </a:cubicBezTo>
                  <a:cubicBezTo>
                    <a:pt x="4954" y="15640"/>
                    <a:pt x="5020" y="15529"/>
                    <a:pt x="5042" y="15479"/>
                  </a:cubicBezTo>
                  <a:cubicBezTo>
                    <a:pt x="5047" y="15398"/>
                    <a:pt x="5051" y="15328"/>
                    <a:pt x="5060" y="15257"/>
                  </a:cubicBezTo>
                  <a:cubicBezTo>
                    <a:pt x="5095" y="15015"/>
                    <a:pt x="5170" y="14814"/>
                    <a:pt x="5285" y="14653"/>
                  </a:cubicBezTo>
                  <a:cubicBezTo>
                    <a:pt x="5386" y="14511"/>
                    <a:pt x="5509" y="14390"/>
                    <a:pt x="5663" y="14310"/>
                  </a:cubicBezTo>
                  <a:cubicBezTo>
                    <a:pt x="6398" y="13907"/>
                    <a:pt x="7670" y="14209"/>
                    <a:pt x="8273" y="15227"/>
                  </a:cubicBezTo>
                  <a:cubicBezTo>
                    <a:pt x="8502" y="15610"/>
                    <a:pt x="8555" y="16003"/>
                    <a:pt x="8559" y="16265"/>
                  </a:cubicBezTo>
                  <a:cubicBezTo>
                    <a:pt x="8564" y="16578"/>
                    <a:pt x="8498" y="16880"/>
                    <a:pt x="8379" y="17112"/>
                  </a:cubicBezTo>
                  <a:cubicBezTo>
                    <a:pt x="8207" y="17445"/>
                    <a:pt x="7926" y="17636"/>
                    <a:pt x="7543" y="17707"/>
                  </a:cubicBezTo>
                  <a:cubicBezTo>
                    <a:pt x="7393" y="17727"/>
                    <a:pt x="7230" y="17737"/>
                    <a:pt x="7063" y="17707"/>
                  </a:cubicBezTo>
                  <a:cubicBezTo>
                    <a:pt x="6984" y="17696"/>
                    <a:pt x="6904" y="17686"/>
                    <a:pt x="6825" y="17666"/>
                  </a:cubicBezTo>
                  <a:cubicBezTo>
                    <a:pt x="6720" y="17656"/>
                    <a:pt x="6618" y="17646"/>
                    <a:pt x="6521" y="17656"/>
                  </a:cubicBezTo>
                  <a:lnTo>
                    <a:pt x="10562" y="21567"/>
                  </a:lnTo>
                  <a:cubicBezTo>
                    <a:pt x="10760" y="21567"/>
                    <a:pt x="10932" y="21567"/>
                    <a:pt x="11126" y="21567"/>
                  </a:cubicBezTo>
                  <a:lnTo>
                    <a:pt x="12944" y="19803"/>
                  </a:lnTo>
                  <a:lnTo>
                    <a:pt x="15748" y="17092"/>
                  </a:lnTo>
                  <a:cubicBezTo>
                    <a:pt x="15748" y="17092"/>
                    <a:pt x="15748" y="17092"/>
                    <a:pt x="15748" y="17092"/>
                  </a:cubicBezTo>
                  <a:cubicBezTo>
                    <a:pt x="15783" y="17061"/>
                    <a:pt x="15818" y="17051"/>
                    <a:pt x="15853" y="17051"/>
                  </a:cubicBezTo>
                  <a:cubicBezTo>
                    <a:pt x="15990" y="17082"/>
                    <a:pt x="16113" y="17122"/>
                    <a:pt x="16232" y="17172"/>
                  </a:cubicBezTo>
                  <a:cubicBezTo>
                    <a:pt x="16316" y="17213"/>
                    <a:pt x="16399" y="17243"/>
                    <a:pt x="16470" y="17293"/>
                  </a:cubicBezTo>
                  <a:cubicBezTo>
                    <a:pt x="16509" y="17324"/>
                    <a:pt x="16540" y="17354"/>
                    <a:pt x="16580" y="17384"/>
                  </a:cubicBezTo>
                  <a:cubicBezTo>
                    <a:pt x="16888" y="17626"/>
                    <a:pt x="17086" y="17969"/>
                    <a:pt x="17152" y="18402"/>
                  </a:cubicBezTo>
                  <a:cubicBezTo>
                    <a:pt x="17161" y="18473"/>
                    <a:pt x="17165" y="18553"/>
                    <a:pt x="17161" y="18624"/>
                  </a:cubicBezTo>
                  <a:cubicBezTo>
                    <a:pt x="17165" y="18654"/>
                    <a:pt x="17183" y="18725"/>
                    <a:pt x="17231" y="18795"/>
                  </a:cubicBezTo>
                  <a:cubicBezTo>
                    <a:pt x="17324" y="18946"/>
                    <a:pt x="17561" y="19208"/>
                    <a:pt x="18112" y="19329"/>
                  </a:cubicBezTo>
                  <a:cubicBezTo>
                    <a:pt x="18627" y="19440"/>
                    <a:pt x="19265" y="19329"/>
                    <a:pt x="19771" y="19057"/>
                  </a:cubicBezTo>
                  <a:cubicBezTo>
                    <a:pt x="20511" y="18664"/>
                    <a:pt x="20695" y="18190"/>
                    <a:pt x="20704" y="18090"/>
                  </a:cubicBezTo>
                  <a:cubicBezTo>
                    <a:pt x="20695" y="18039"/>
                    <a:pt x="20599" y="17817"/>
                    <a:pt x="20277" y="17626"/>
                  </a:cubicBezTo>
                  <a:cubicBezTo>
                    <a:pt x="20123" y="17535"/>
                    <a:pt x="19938" y="17465"/>
                    <a:pt x="19731" y="17414"/>
                  </a:cubicBezTo>
                  <a:cubicBezTo>
                    <a:pt x="19547" y="17374"/>
                    <a:pt x="19353" y="17354"/>
                    <a:pt x="19155" y="17364"/>
                  </a:cubicBezTo>
                  <a:cubicBezTo>
                    <a:pt x="19054" y="17364"/>
                    <a:pt x="18948" y="17374"/>
                    <a:pt x="18847" y="17394"/>
                  </a:cubicBezTo>
                  <a:cubicBezTo>
                    <a:pt x="18376" y="17404"/>
                    <a:pt x="17962" y="17303"/>
                    <a:pt x="17627" y="17102"/>
                  </a:cubicBezTo>
                  <a:cubicBezTo>
                    <a:pt x="17473" y="17011"/>
                    <a:pt x="17346" y="16880"/>
                    <a:pt x="17236" y="16739"/>
                  </a:cubicBezTo>
                  <a:cubicBezTo>
                    <a:pt x="17196" y="16689"/>
                    <a:pt x="17152" y="16648"/>
                    <a:pt x="17121" y="16588"/>
                  </a:cubicBezTo>
                  <a:cubicBezTo>
                    <a:pt x="17086" y="16537"/>
                    <a:pt x="17064" y="16457"/>
                    <a:pt x="17046" y="16376"/>
                  </a:cubicBezTo>
                  <a:cubicBezTo>
                    <a:pt x="17033" y="16295"/>
                    <a:pt x="17024" y="16215"/>
                    <a:pt x="17029" y="16124"/>
                  </a:cubicBezTo>
                  <a:cubicBezTo>
                    <a:pt x="17038" y="15943"/>
                    <a:pt x="17090" y="15781"/>
                    <a:pt x="17161" y="15711"/>
                  </a:cubicBezTo>
                  <a:lnTo>
                    <a:pt x="21114" y="11881"/>
                  </a:lnTo>
                  <a:cubicBezTo>
                    <a:pt x="21501" y="11508"/>
                    <a:pt x="21497" y="10248"/>
                    <a:pt x="21109" y="9885"/>
                  </a:cubicBezTo>
                  <a:lnTo>
                    <a:pt x="10549" y="78"/>
                  </a:lnTo>
                  <a:cubicBezTo>
                    <a:pt x="10435" y="-33"/>
                    <a:pt x="10303" y="-23"/>
                    <a:pt x="10188" y="88"/>
                  </a:cubicBezTo>
                  <a:lnTo>
                    <a:pt x="293" y="9633"/>
                  </a:lnTo>
                  <a:cubicBezTo>
                    <a:pt x="-95" y="10016"/>
                    <a:pt x="-99" y="11266"/>
                    <a:pt x="288" y="11629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3" name="Freeform: Shape 61">
              <a:extLst>
                <a:ext uri="{FF2B5EF4-FFF2-40B4-BE49-F238E27FC236}">
                  <a16:creationId xmlns:a16="http://schemas.microsoft.com/office/drawing/2014/main" id="{D3EE5348-8E30-5CA0-1F95-5319322D0E3B}"/>
                </a:ext>
              </a:extLst>
            </p:cNvPr>
            <p:cNvSpPr/>
            <p:nvPr/>
          </p:nvSpPr>
          <p:spPr>
            <a:xfrm>
              <a:off x="4013922" y="1636726"/>
              <a:ext cx="1981647" cy="737575"/>
            </a:xfrm>
            <a:custGeom>
              <a:avLst/>
              <a:gdLst>
                <a:gd name="connsiteX0" fmla="*/ 733725 w 1486875"/>
                <a:gd name="connsiteY0" fmla="*/ 0 h 553419"/>
                <a:gd name="connsiteX1" fmla="*/ 783427 w 1486875"/>
                <a:gd name="connsiteY1" fmla="*/ 8619 h 553419"/>
                <a:gd name="connsiteX2" fmla="*/ 1128744 w 1486875"/>
                <a:gd name="connsiteY2" fmla="*/ 132680 h 553419"/>
                <a:gd name="connsiteX3" fmla="*/ 1136255 w 1486875"/>
                <a:gd name="connsiteY3" fmla="*/ 133715 h 553419"/>
                <a:gd name="connsiteX4" fmla="*/ 1156008 w 1486875"/>
                <a:gd name="connsiteY4" fmla="*/ 130635 h 553419"/>
                <a:gd name="connsiteX5" fmla="*/ 1158998 w 1486875"/>
                <a:gd name="connsiteY5" fmla="*/ 129884 h 553419"/>
                <a:gd name="connsiteX6" fmla="*/ 1178194 w 1486875"/>
                <a:gd name="connsiteY6" fmla="*/ 122973 h 553419"/>
                <a:gd name="connsiteX7" fmla="*/ 1194956 w 1486875"/>
                <a:gd name="connsiteY7" fmla="*/ 106641 h 553419"/>
                <a:gd name="connsiteX8" fmla="*/ 1195234 w 1486875"/>
                <a:gd name="connsiteY8" fmla="*/ 102318 h 553419"/>
                <a:gd name="connsiteX9" fmla="*/ 1198224 w 1486875"/>
                <a:gd name="connsiteY9" fmla="*/ 100273 h 553419"/>
                <a:gd name="connsiteX10" fmla="*/ 1214986 w 1486875"/>
                <a:gd name="connsiteY10" fmla="*/ 94890 h 553419"/>
                <a:gd name="connsiteX11" fmla="*/ 1368066 w 1486875"/>
                <a:gd name="connsiteY11" fmla="*/ 113785 h 553419"/>
                <a:gd name="connsiteX12" fmla="*/ 1373769 w 1486875"/>
                <a:gd name="connsiteY12" fmla="*/ 121187 h 553419"/>
                <a:gd name="connsiteX13" fmla="*/ 1333917 w 1486875"/>
                <a:gd name="connsiteY13" fmla="*/ 130376 h 553419"/>
                <a:gd name="connsiteX14" fmla="*/ 1304845 w 1486875"/>
                <a:gd name="connsiteY14" fmla="*/ 130376 h 553419"/>
                <a:gd name="connsiteX15" fmla="*/ 1289613 w 1486875"/>
                <a:gd name="connsiteY15" fmla="*/ 129367 h 553419"/>
                <a:gd name="connsiteX16" fmla="*/ 1225488 w 1486875"/>
                <a:gd name="connsiteY16" fmla="*/ 133456 h 553419"/>
                <a:gd name="connsiteX17" fmla="*/ 1216238 w 1486875"/>
                <a:gd name="connsiteY17" fmla="*/ 136511 h 553419"/>
                <a:gd name="connsiteX18" fmla="*/ 1208448 w 1486875"/>
                <a:gd name="connsiteY18" fmla="*/ 139073 h 553419"/>
                <a:gd name="connsiteX19" fmla="*/ 1202397 w 1486875"/>
                <a:gd name="connsiteY19" fmla="*/ 145440 h 553419"/>
                <a:gd name="connsiteX20" fmla="*/ 1200937 w 1486875"/>
                <a:gd name="connsiteY20" fmla="*/ 151057 h 553419"/>
                <a:gd name="connsiteX21" fmla="*/ 1209909 w 1486875"/>
                <a:gd name="connsiteY21" fmla="*/ 162032 h 553419"/>
                <a:gd name="connsiteX22" fmla="*/ 1473156 w 1486875"/>
                <a:gd name="connsiteY22" fmla="*/ 256766 h 553419"/>
                <a:gd name="connsiteX23" fmla="*/ 1473156 w 1486875"/>
                <a:gd name="connsiteY23" fmla="*/ 291994 h 553419"/>
                <a:gd name="connsiteX24" fmla="*/ 1234182 w 1486875"/>
                <a:gd name="connsiteY24" fmla="*/ 378264 h 553419"/>
                <a:gd name="connsiteX25" fmla="*/ 1217977 w 1486875"/>
                <a:gd name="connsiteY25" fmla="*/ 380309 h 553419"/>
                <a:gd name="connsiteX26" fmla="*/ 1190157 w 1486875"/>
                <a:gd name="connsiteY26" fmla="*/ 375727 h 553419"/>
                <a:gd name="connsiteX27" fmla="*/ 1164701 w 1486875"/>
                <a:gd name="connsiteY27" fmla="*/ 364986 h 553419"/>
                <a:gd name="connsiteX28" fmla="*/ 1163519 w 1486875"/>
                <a:gd name="connsiteY28" fmla="*/ 358618 h 553419"/>
                <a:gd name="connsiteX29" fmla="*/ 1147314 w 1486875"/>
                <a:gd name="connsiteY29" fmla="*/ 340991 h 553419"/>
                <a:gd name="connsiteX30" fmla="*/ 1073034 w 1486875"/>
                <a:gd name="connsiteY30" fmla="*/ 322873 h 553419"/>
                <a:gd name="connsiteX31" fmla="*/ 950556 w 1486875"/>
                <a:gd name="connsiteY31" fmla="*/ 330276 h 553419"/>
                <a:gd name="connsiteX32" fmla="*/ 863966 w 1486875"/>
                <a:gd name="connsiteY32" fmla="*/ 379299 h 553419"/>
                <a:gd name="connsiteX33" fmla="*/ 915503 w 1486875"/>
                <a:gd name="connsiteY33" fmla="*/ 416313 h 553419"/>
                <a:gd name="connsiteX34" fmla="*/ 957164 w 1486875"/>
                <a:gd name="connsiteY34" fmla="*/ 422188 h 553419"/>
                <a:gd name="connsiteX35" fmla="*/ 999659 w 1486875"/>
                <a:gd name="connsiteY35" fmla="*/ 423716 h 553419"/>
                <a:gd name="connsiteX36" fmla="*/ 1021567 w 1486875"/>
                <a:gd name="connsiteY36" fmla="*/ 422939 h 553419"/>
                <a:gd name="connsiteX37" fmla="*/ 1093412 w 1486875"/>
                <a:gd name="connsiteY37" fmla="*/ 429073 h 553419"/>
                <a:gd name="connsiteX38" fmla="*/ 803527 w 1486875"/>
                <a:gd name="connsiteY38" fmla="*/ 533488 h 553419"/>
                <a:gd name="connsiteX39" fmla="*/ 748096 w 1486875"/>
                <a:gd name="connsiteY39" fmla="*/ 553419 h 553419"/>
                <a:gd name="connsiteX40" fmla="*/ 732222 w 1486875"/>
                <a:gd name="connsiteY40" fmla="*/ 553419 h 553419"/>
                <a:gd name="connsiteX41" fmla="*/ 0 w 1486875"/>
                <a:gd name="connsiteY41" fmla="*/ 261073 h 553419"/>
                <a:gd name="connsiteX42" fmla="*/ 575 w 1486875"/>
                <a:gd name="connsiteY42" fmla="*/ 259357 h 553419"/>
                <a:gd name="connsiteX43" fmla="*/ 15246 w 1486875"/>
                <a:gd name="connsiteY43" fmla="*/ 248846 h 553419"/>
                <a:gd name="connsiteX44" fmla="*/ 683971 w 1486875"/>
                <a:gd name="connsiteY44" fmla="*/ 8619 h 553419"/>
                <a:gd name="connsiteX45" fmla="*/ 733725 w 1486875"/>
                <a:gd name="connsiteY45" fmla="*/ 0 h 55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86875" h="553419">
                  <a:moveTo>
                    <a:pt x="733725" y="0"/>
                  </a:moveTo>
                  <a:cubicBezTo>
                    <a:pt x="750652" y="0"/>
                    <a:pt x="767570" y="2873"/>
                    <a:pt x="783427" y="8619"/>
                  </a:cubicBezTo>
                  <a:lnTo>
                    <a:pt x="1128744" y="132680"/>
                  </a:lnTo>
                  <a:cubicBezTo>
                    <a:pt x="1131178" y="133715"/>
                    <a:pt x="1133821" y="133974"/>
                    <a:pt x="1136255" y="133715"/>
                  </a:cubicBezTo>
                  <a:cubicBezTo>
                    <a:pt x="1143419" y="132939"/>
                    <a:pt x="1150026" y="131929"/>
                    <a:pt x="1156008" y="130635"/>
                  </a:cubicBezTo>
                  <a:cubicBezTo>
                    <a:pt x="1156912" y="130635"/>
                    <a:pt x="1157816" y="130143"/>
                    <a:pt x="1158998" y="129884"/>
                  </a:cubicBezTo>
                  <a:cubicBezTo>
                    <a:pt x="1166510" y="128098"/>
                    <a:pt x="1172769" y="125795"/>
                    <a:pt x="1178194" y="122973"/>
                  </a:cubicBezTo>
                  <a:cubicBezTo>
                    <a:pt x="1186888" y="118651"/>
                    <a:pt x="1192521" y="113293"/>
                    <a:pt x="1194956" y="106641"/>
                  </a:cubicBezTo>
                  <a:cubicBezTo>
                    <a:pt x="1195512" y="104855"/>
                    <a:pt x="1195512" y="104104"/>
                    <a:pt x="1195234" y="102318"/>
                  </a:cubicBezTo>
                  <a:cubicBezTo>
                    <a:pt x="1195234" y="102318"/>
                    <a:pt x="1195860" y="101542"/>
                    <a:pt x="1198224" y="100273"/>
                  </a:cubicBezTo>
                  <a:cubicBezTo>
                    <a:pt x="1201215" y="98720"/>
                    <a:pt x="1206292" y="96676"/>
                    <a:pt x="1214986" y="94890"/>
                  </a:cubicBezTo>
                  <a:cubicBezTo>
                    <a:pt x="1260820" y="85468"/>
                    <a:pt x="1337812" y="94890"/>
                    <a:pt x="1368066" y="113785"/>
                  </a:cubicBezTo>
                  <a:cubicBezTo>
                    <a:pt x="1373421" y="117357"/>
                    <a:pt x="1374951" y="119660"/>
                    <a:pt x="1373769" y="121187"/>
                  </a:cubicBezTo>
                  <a:cubicBezTo>
                    <a:pt x="1370152" y="124009"/>
                    <a:pt x="1359650" y="128849"/>
                    <a:pt x="1333917" y="130376"/>
                  </a:cubicBezTo>
                  <a:cubicBezTo>
                    <a:pt x="1324597" y="130894"/>
                    <a:pt x="1314721" y="130894"/>
                    <a:pt x="1304845" y="130376"/>
                  </a:cubicBezTo>
                  <a:cubicBezTo>
                    <a:pt x="1300046" y="130143"/>
                    <a:pt x="1295247" y="129884"/>
                    <a:pt x="1289613" y="129367"/>
                  </a:cubicBezTo>
                  <a:cubicBezTo>
                    <a:pt x="1264714" y="128098"/>
                    <a:pt x="1242597" y="129625"/>
                    <a:pt x="1225488" y="133456"/>
                  </a:cubicBezTo>
                  <a:cubicBezTo>
                    <a:pt x="1221872" y="134207"/>
                    <a:pt x="1219229" y="135501"/>
                    <a:pt x="1216238" y="136511"/>
                  </a:cubicBezTo>
                  <a:cubicBezTo>
                    <a:pt x="1213526" y="137287"/>
                    <a:pt x="1210813" y="138038"/>
                    <a:pt x="1208448" y="139073"/>
                  </a:cubicBezTo>
                  <a:cubicBezTo>
                    <a:pt x="1205736" y="140600"/>
                    <a:pt x="1203649" y="142904"/>
                    <a:pt x="1202397" y="145440"/>
                  </a:cubicBezTo>
                  <a:cubicBezTo>
                    <a:pt x="1201563" y="147226"/>
                    <a:pt x="1200937" y="149012"/>
                    <a:pt x="1200937" y="151057"/>
                  </a:cubicBezTo>
                  <a:cubicBezTo>
                    <a:pt x="1201215" y="155923"/>
                    <a:pt x="1204554" y="160246"/>
                    <a:pt x="1209909" y="162032"/>
                  </a:cubicBezTo>
                  <a:lnTo>
                    <a:pt x="1473156" y="256766"/>
                  </a:lnTo>
                  <a:cubicBezTo>
                    <a:pt x="1491448" y="263392"/>
                    <a:pt x="1491448" y="285342"/>
                    <a:pt x="1473156" y="291994"/>
                  </a:cubicBezTo>
                  <a:lnTo>
                    <a:pt x="1234182" y="378264"/>
                  </a:lnTo>
                  <a:cubicBezTo>
                    <a:pt x="1229105" y="380050"/>
                    <a:pt x="1223402" y="380826"/>
                    <a:pt x="1217977" y="380309"/>
                  </a:cubicBezTo>
                  <a:cubicBezTo>
                    <a:pt x="1207544" y="379299"/>
                    <a:pt x="1198224" y="377772"/>
                    <a:pt x="1190157" y="375727"/>
                  </a:cubicBezTo>
                  <a:cubicBezTo>
                    <a:pt x="1173951" y="371896"/>
                    <a:pt x="1167066" y="367289"/>
                    <a:pt x="1164701" y="364986"/>
                  </a:cubicBezTo>
                  <a:cubicBezTo>
                    <a:pt x="1164701" y="362708"/>
                    <a:pt x="1164423" y="360663"/>
                    <a:pt x="1163519" y="358618"/>
                  </a:cubicBezTo>
                  <a:cubicBezTo>
                    <a:pt x="1161085" y="351966"/>
                    <a:pt x="1155729" y="345858"/>
                    <a:pt x="1147314" y="340991"/>
                  </a:cubicBezTo>
                  <a:cubicBezTo>
                    <a:pt x="1131735" y="331544"/>
                    <a:pt x="1106905" y="325435"/>
                    <a:pt x="1073034" y="322873"/>
                  </a:cubicBezTo>
                  <a:cubicBezTo>
                    <a:pt x="1034434" y="320077"/>
                    <a:pt x="988600" y="322873"/>
                    <a:pt x="950556" y="330276"/>
                  </a:cubicBezTo>
                  <a:cubicBezTo>
                    <a:pt x="894221" y="341250"/>
                    <a:pt x="864314" y="358359"/>
                    <a:pt x="863966" y="379299"/>
                  </a:cubicBezTo>
                  <a:cubicBezTo>
                    <a:pt x="863688" y="391025"/>
                    <a:pt x="872660" y="406865"/>
                    <a:pt x="915503" y="416313"/>
                  </a:cubicBezTo>
                  <a:cubicBezTo>
                    <a:pt x="927466" y="418875"/>
                    <a:pt x="941584" y="420894"/>
                    <a:pt x="957164" y="422188"/>
                  </a:cubicBezTo>
                  <a:cubicBezTo>
                    <a:pt x="970935" y="423457"/>
                    <a:pt x="984984" y="423974"/>
                    <a:pt x="999659" y="423716"/>
                  </a:cubicBezTo>
                  <a:cubicBezTo>
                    <a:pt x="1007170" y="423457"/>
                    <a:pt x="1014612" y="423198"/>
                    <a:pt x="1021567" y="422939"/>
                  </a:cubicBezTo>
                  <a:cubicBezTo>
                    <a:pt x="1048483" y="422680"/>
                    <a:pt x="1073660" y="424725"/>
                    <a:pt x="1093412" y="429073"/>
                  </a:cubicBezTo>
                  <a:lnTo>
                    <a:pt x="803527" y="533488"/>
                  </a:lnTo>
                  <a:lnTo>
                    <a:pt x="748096" y="553419"/>
                  </a:lnTo>
                  <a:lnTo>
                    <a:pt x="732222" y="553419"/>
                  </a:lnTo>
                  <a:lnTo>
                    <a:pt x="0" y="261073"/>
                  </a:lnTo>
                  <a:lnTo>
                    <a:pt x="575" y="259357"/>
                  </a:lnTo>
                  <a:cubicBezTo>
                    <a:pt x="3835" y="254941"/>
                    <a:pt x="8725" y="251208"/>
                    <a:pt x="15246" y="248846"/>
                  </a:cubicBezTo>
                  <a:lnTo>
                    <a:pt x="683971" y="8619"/>
                  </a:lnTo>
                  <a:cubicBezTo>
                    <a:pt x="699863" y="2873"/>
                    <a:pt x="716798" y="0"/>
                    <a:pt x="733725" y="0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11AA168A-A43D-824D-D443-F1AA8976F5C6}"/>
                </a:ext>
              </a:extLst>
            </p:cNvPr>
            <p:cNvSpPr/>
            <p:nvPr/>
          </p:nvSpPr>
          <p:spPr>
            <a:xfrm>
              <a:off x="6133922" y="2542032"/>
              <a:ext cx="1291480" cy="1694171"/>
            </a:xfrm>
            <a:custGeom>
              <a:avLst/>
              <a:gdLst>
                <a:gd name="connsiteX0" fmla="*/ 20923 w 21464"/>
                <a:gd name="connsiteY0" fmla="*/ 4247 h 21151"/>
                <a:gd name="connsiteX1" fmla="*/ 20612 w 21464"/>
                <a:gd name="connsiteY1" fmla="*/ 4320 h 21151"/>
                <a:gd name="connsiteX2" fmla="*/ 20214 w 21464"/>
                <a:gd name="connsiteY2" fmla="*/ 4694 h 21151"/>
                <a:gd name="connsiteX3" fmla="*/ 19855 w 21464"/>
                <a:gd name="connsiteY3" fmla="*/ 5262 h 21151"/>
                <a:gd name="connsiteX4" fmla="*/ 19696 w 21464"/>
                <a:gd name="connsiteY4" fmla="*/ 5621 h 21151"/>
                <a:gd name="connsiteX5" fmla="*/ 18747 w 21464"/>
                <a:gd name="connsiteY5" fmla="*/ 6786 h 21151"/>
                <a:gd name="connsiteX6" fmla="*/ 18230 w 21464"/>
                <a:gd name="connsiteY6" fmla="*/ 6970 h 21151"/>
                <a:gd name="connsiteX7" fmla="*/ 17898 w 21464"/>
                <a:gd name="connsiteY7" fmla="*/ 6955 h 21151"/>
                <a:gd name="connsiteX8" fmla="*/ 17746 w 21464"/>
                <a:gd name="connsiteY8" fmla="*/ 6912 h 21151"/>
                <a:gd name="connsiteX9" fmla="*/ 17567 w 21464"/>
                <a:gd name="connsiteY9" fmla="*/ 6698 h 21151"/>
                <a:gd name="connsiteX10" fmla="*/ 17567 w 21464"/>
                <a:gd name="connsiteY10" fmla="*/ 1122 h 21151"/>
                <a:gd name="connsiteX11" fmla="*/ 15437 w 21464"/>
                <a:gd name="connsiteY11" fmla="*/ 89 h 21151"/>
                <a:gd name="connsiteX12" fmla="*/ 631 w 21464"/>
                <a:gd name="connsiteY12" fmla="*/ 4548 h 21151"/>
                <a:gd name="connsiteX13" fmla="*/ 33 w 21464"/>
                <a:gd name="connsiteY13" fmla="*/ 5577 h 21151"/>
                <a:gd name="connsiteX14" fmla="*/ 0 w 21464"/>
                <a:gd name="connsiteY14" fmla="*/ 20029 h 21151"/>
                <a:gd name="connsiteX15" fmla="*/ 2143 w 21464"/>
                <a:gd name="connsiteY15" fmla="*/ 21058 h 21151"/>
                <a:gd name="connsiteX16" fmla="*/ 6820 w 21464"/>
                <a:gd name="connsiteY16" fmla="*/ 19578 h 21151"/>
                <a:gd name="connsiteX17" fmla="*/ 7675 w 21464"/>
                <a:gd name="connsiteY17" fmla="*/ 18888 h 21151"/>
                <a:gd name="connsiteX18" fmla="*/ 7762 w 21464"/>
                <a:gd name="connsiteY18" fmla="*/ 18466 h 21151"/>
                <a:gd name="connsiteX19" fmla="*/ 7437 w 21464"/>
                <a:gd name="connsiteY19" fmla="*/ 17826 h 21151"/>
                <a:gd name="connsiteX20" fmla="*/ 7171 w 21464"/>
                <a:gd name="connsiteY20" fmla="*/ 17685 h 21151"/>
                <a:gd name="connsiteX21" fmla="*/ 6760 w 21464"/>
                <a:gd name="connsiteY21" fmla="*/ 17258 h 21151"/>
                <a:gd name="connsiteX22" fmla="*/ 6601 w 21464"/>
                <a:gd name="connsiteY22" fmla="*/ 16656 h 21151"/>
                <a:gd name="connsiteX23" fmla="*/ 9712 w 21464"/>
                <a:gd name="connsiteY23" fmla="*/ 14065 h 21151"/>
                <a:gd name="connsiteX24" fmla="*/ 11470 w 21464"/>
                <a:gd name="connsiteY24" fmla="*/ 14720 h 21151"/>
                <a:gd name="connsiteX25" fmla="*/ 11530 w 21464"/>
                <a:gd name="connsiteY25" fmla="*/ 16045 h 21151"/>
                <a:gd name="connsiteX26" fmla="*/ 11165 w 21464"/>
                <a:gd name="connsiteY26" fmla="*/ 16637 h 21151"/>
                <a:gd name="connsiteX27" fmla="*/ 10926 w 21464"/>
                <a:gd name="connsiteY27" fmla="*/ 16894 h 21151"/>
                <a:gd name="connsiteX28" fmla="*/ 10528 w 21464"/>
                <a:gd name="connsiteY28" fmla="*/ 17855 h 21151"/>
                <a:gd name="connsiteX29" fmla="*/ 10720 w 21464"/>
                <a:gd name="connsiteY29" fmla="*/ 18350 h 21151"/>
                <a:gd name="connsiteX30" fmla="*/ 16638 w 21464"/>
                <a:gd name="connsiteY30" fmla="*/ 16477 h 21151"/>
                <a:gd name="connsiteX31" fmla="*/ 17560 w 21464"/>
                <a:gd name="connsiteY31" fmla="*/ 15448 h 21151"/>
                <a:gd name="connsiteX32" fmla="*/ 17560 w 21464"/>
                <a:gd name="connsiteY32" fmla="*/ 9721 h 21151"/>
                <a:gd name="connsiteX33" fmla="*/ 17587 w 21464"/>
                <a:gd name="connsiteY33" fmla="*/ 9624 h 21151"/>
                <a:gd name="connsiteX34" fmla="*/ 17892 w 21464"/>
                <a:gd name="connsiteY34" fmla="*/ 9207 h 21151"/>
                <a:gd name="connsiteX35" fmla="*/ 18223 w 21464"/>
                <a:gd name="connsiteY35" fmla="*/ 8896 h 21151"/>
                <a:gd name="connsiteX36" fmla="*/ 18316 w 21464"/>
                <a:gd name="connsiteY36" fmla="*/ 8829 h 21151"/>
                <a:gd name="connsiteX37" fmla="*/ 19623 w 21464"/>
                <a:gd name="connsiteY37" fmla="*/ 8863 h 21151"/>
                <a:gd name="connsiteX38" fmla="*/ 19670 w 21464"/>
                <a:gd name="connsiteY38" fmla="*/ 8906 h 21151"/>
                <a:gd name="connsiteX39" fmla="*/ 19782 w 21464"/>
                <a:gd name="connsiteY39" fmla="*/ 9018 h 21151"/>
                <a:gd name="connsiteX40" fmla="*/ 19935 w 21464"/>
                <a:gd name="connsiteY40" fmla="*/ 9086 h 21151"/>
                <a:gd name="connsiteX41" fmla="*/ 20645 w 21464"/>
                <a:gd name="connsiteY41" fmla="*/ 8542 h 21151"/>
                <a:gd name="connsiteX42" fmla="*/ 21414 w 21464"/>
                <a:gd name="connsiteY42" fmla="*/ 6514 h 21151"/>
                <a:gd name="connsiteX43" fmla="*/ 20923 w 21464"/>
                <a:gd name="connsiteY43" fmla="*/ 4247 h 2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464" h="21151" extrusionOk="0">
                  <a:moveTo>
                    <a:pt x="20923" y="4247"/>
                  </a:moveTo>
                  <a:cubicBezTo>
                    <a:pt x="20890" y="4233"/>
                    <a:pt x="20804" y="4199"/>
                    <a:pt x="20612" y="4320"/>
                  </a:cubicBezTo>
                  <a:cubicBezTo>
                    <a:pt x="20479" y="4398"/>
                    <a:pt x="20346" y="4524"/>
                    <a:pt x="20214" y="4694"/>
                  </a:cubicBezTo>
                  <a:cubicBezTo>
                    <a:pt x="20087" y="4854"/>
                    <a:pt x="19968" y="5048"/>
                    <a:pt x="19855" y="5262"/>
                  </a:cubicBezTo>
                  <a:cubicBezTo>
                    <a:pt x="19802" y="5373"/>
                    <a:pt x="19743" y="5495"/>
                    <a:pt x="19696" y="5621"/>
                  </a:cubicBezTo>
                  <a:cubicBezTo>
                    <a:pt x="19504" y="6009"/>
                    <a:pt x="19192" y="6509"/>
                    <a:pt x="18747" y="6786"/>
                  </a:cubicBezTo>
                  <a:cubicBezTo>
                    <a:pt x="18562" y="6902"/>
                    <a:pt x="18383" y="6951"/>
                    <a:pt x="18230" y="6970"/>
                  </a:cubicBezTo>
                  <a:cubicBezTo>
                    <a:pt x="18104" y="6985"/>
                    <a:pt x="17991" y="6975"/>
                    <a:pt x="17898" y="6955"/>
                  </a:cubicBezTo>
                  <a:cubicBezTo>
                    <a:pt x="17839" y="6941"/>
                    <a:pt x="17786" y="6926"/>
                    <a:pt x="17746" y="6912"/>
                  </a:cubicBezTo>
                  <a:cubicBezTo>
                    <a:pt x="17633" y="6868"/>
                    <a:pt x="17567" y="6785"/>
                    <a:pt x="17567" y="6698"/>
                  </a:cubicBezTo>
                  <a:lnTo>
                    <a:pt x="17567" y="1122"/>
                  </a:lnTo>
                  <a:cubicBezTo>
                    <a:pt x="17567" y="322"/>
                    <a:pt x="16452" y="-222"/>
                    <a:pt x="15437" y="89"/>
                  </a:cubicBezTo>
                  <a:lnTo>
                    <a:pt x="631" y="4548"/>
                  </a:lnTo>
                  <a:cubicBezTo>
                    <a:pt x="67" y="4723"/>
                    <a:pt x="33" y="5131"/>
                    <a:pt x="33" y="5577"/>
                  </a:cubicBezTo>
                  <a:cubicBezTo>
                    <a:pt x="22" y="10394"/>
                    <a:pt x="11" y="15212"/>
                    <a:pt x="0" y="20029"/>
                  </a:cubicBezTo>
                  <a:cubicBezTo>
                    <a:pt x="0" y="20834"/>
                    <a:pt x="1128" y="21378"/>
                    <a:pt x="2143" y="21058"/>
                  </a:cubicBezTo>
                  <a:lnTo>
                    <a:pt x="6820" y="19578"/>
                  </a:lnTo>
                  <a:cubicBezTo>
                    <a:pt x="7224" y="19447"/>
                    <a:pt x="7549" y="19199"/>
                    <a:pt x="7675" y="18888"/>
                  </a:cubicBezTo>
                  <a:cubicBezTo>
                    <a:pt x="7735" y="18743"/>
                    <a:pt x="7762" y="18602"/>
                    <a:pt x="7762" y="18466"/>
                  </a:cubicBezTo>
                  <a:cubicBezTo>
                    <a:pt x="7762" y="18195"/>
                    <a:pt x="7649" y="17971"/>
                    <a:pt x="7437" y="17826"/>
                  </a:cubicBezTo>
                  <a:cubicBezTo>
                    <a:pt x="7344" y="17787"/>
                    <a:pt x="7251" y="17738"/>
                    <a:pt x="7171" y="17685"/>
                  </a:cubicBezTo>
                  <a:cubicBezTo>
                    <a:pt x="6992" y="17569"/>
                    <a:pt x="6853" y="17423"/>
                    <a:pt x="6760" y="17258"/>
                  </a:cubicBezTo>
                  <a:cubicBezTo>
                    <a:pt x="6654" y="17078"/>
                    <a:pt x="6601" y="16875"/>
                    <a:pt x="6601" y="16656"/>
                  </a:cubicBezTo>
                  <a:cubicBezTo>
                    <a:pt x="6601" y="15462"/>
                    <a:pt x="8113" y="14201"/>
                    <a:pt x="9712" y="14065"/>
                  </a:cubicBezTo>
                  <a:cubicBezTo>
                    <a:pt x="10488" y="13997"/>
                    <a:pt x="11158" y="14249"/>
                    <a:pt x="11470" y="14720"/>
                  </a:cubicBezTo>
                  <a:cubicBezTo>
                    <a:pt x="11722" y="15094"/>
                    <a:pt x="11742" y="15555"/>
                    <a:pt x="11530" y="16045"/>
                  </a:cubicBezTo>
                  <a:cubicBezTo>
                    <a:pt x="11444" y="16249"/>
                    <a:pt x="11317" y="16448"/>
                    <a:pt x="11165" y="16637"/>
                  </a:cubicBezTo>
                  <a:cubicBezTo>
                    <a:pt x="11092" y="16724"/>
                    <a:pt x="11012" y="16811"/>
                    <a:pt x="10926" y="16894"/>
                  </a:cubicBezTo>
                  <a:cubicBezTo>
                    <a:pt x="10674" y="17205"/>
                    <a:pt x="10528" y="17544"/>
                    <a:pt x="10528" y="17855"/>
                  </a:cubicBezTo>
                  <a:cubicBezTo>
                    <a:pt x="10528" y="18049"/>
                    <a:pt x="10594" y="18219"/>
                    <a:pt x="10720" y="18350"/>
                  </a:cubicBezTo>
                  <a:lnTo>
                    <a:pt x="16638" y="16477"/>
                  </a:lnTo>
                  <a:cubicBezTo>
                    <a:pt x="17202" y="16297"/>
                    <a:pt x="17560" y="15894"/>
                    <a:pt x="17560" y="15448"/>
                  </a:cubicBezTo>
                  <a:lnTo>
                    <a:pt x="17560" y="9721"/>
                  </a:lnTo>
                  <a:cubicBezTo>
                    <a:pt x="17560" y="9688"/>
                    <a:pt x="17567" y="9654"/>
                    <a:pt x="17587" y="9624"/>
                  </a:cubicBezTo>
                  <a:cubicBezTo>
                    <a:pt x="17686" y="9464"/>
                    <a:pt x="17786" y="9328"/>
                    <a:pt x="17892" y="9207"/>
                  </a:cubicBezTo>
                  <a:cubicBezTo>
                    <a:pt x="17998" y="9081"/>
                    <a:pt x="18111" y="8979"/>
                    <a:pt x="18223" y="8896"/>
                  </a:cubicBezTo>
                  <a:cubicBezTo>
                    <a:pt x="18257" y="8872"/>
                    <a:pt x="18290" y="8848"/>
                    <a:pt x="18316" y="8829"/>
                  </a:cubicBezTo>
                  <a:cubicBezTo>
                    <a:pt x="18761" y="8562"/>
                    <a:pt x="19258" y="8571"/>
                    <a:pt x="19623" y="8863"/>
                  </a:cubicBezTo>
                  <a:cubicBezTo>
                    <a:pt x="19643" y="8877"/>
                    <a:pt x="19656" y="8892"/>
                    <a:pt x="19670" y="8906"/>
                  </a:cubicBezTo>
                  <a:cubicBezTo>
                    <a:pt x="19703" y="8950"/>
                    <a:pt x="19743" y="8989"/>
                    <a:pt x="19782" y="9018"/>
                  </a:cubicBezTo>
                  <a:cubicBezTo>
                    <a:pt x="19835" y="9062"/>
                    <a:pt x="19888" y="9081"/>
                    <a:pt x="19935" y="9086"/>
                  </a:cubicBezTo>
                  <a:cubicBezTo>
                    <a:pt x="20074" y="9081"/>
                    <a:pt x="20340" y="8950"/>
                    <a:pt x="20645" y="8542"/>
                  </a:cubicBezTo>
                  <a:cubicBezTo>
                    <a:pt x="21016" y="8042"/>
                    <a:pt x="21308" y="7266"/>
                    <a:pt x="21414" y="6514"/>
                  </a:cubicBezTo>
                  <a:cubicBezTo>
                    <a:pt x="21600" y="5150"/>
                    <a:pt x="21235" y="4369"/>
                    <a:pt x="20923" y="4247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8BA9C7DF-5C36-3F95-BA1F-92A5979BD455}"/>
                </a:ext>
              </a:extLst>
            </p:cNvPr>
            <p:cNvSpPr/>
            <p:nvPr/>
          </p:nvSpPr>
          <p:spPr>
            <a:xfrm>
              <a:off x="7000093" y="3443972"/>
              <a:ext cx="1301516" cy="173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149" extrusionOk="0">
                  <a:moveTo>
                    <a:pt x="21466" y="15474"/>
                  </a:moveTo>
                  <a:lnTo>
                    <a:pt x="21440" y="1128"/>
                  </a:lnTo>
                  <a:cubicBezTo>
                    <a:pt x="21440" y="318"/>
                    <a:pt x="20321" y="-228"/>
                    <a:pt x="19313" y="94"/>
                  </a:cubicBezTo>
                  <a:lnTo>
                    <a:pt x="15205" y="1411"/>
                  </a:lnTo>
                  <a:cubicBezTo>
                    <a:pt x="14758" y="1552"/>
                    <a:pt x="14422" y="1845"/>
                    <a:pt x="14323" y="2196"/>
                  </a:cubicBezTo>
                  <a:cubicBezTo>
                    <a:pt x="14297" y="2294"/>
                    <a:pt x="14284" y="2392"/>
                    <a:pt x="14284" y="2484"/>
                  </a:cubicBezTo>
                  <a:cubicBezTo>
                    <a:pt x="14284" y="2757"/>
                    <a:pt x="14395" y="2977"/>
                    <a:pt x="14606" y="3128"/>
                  </a:cubicBezTo>
                  <a:cubicBezTo>
                    <a:pt x="14698" y="3167"/>
                    <a:pt x="14784" y="3216"/>
                    <a:pt x="14870" y="3265"/>
                  </a:cubicBezTo>
                  <a:cubicBezTo>
                    <a:pt x="15047" y="3382"/>
                    <a:pt x="15186" y="3523"/>
                    <a:pt x="15278" y="3694"/>
                  </a:cubicBezTo>
                  <a:cubicBezTo>
                    <a:pt x="15383" y="3874"/>
                    <a:pt x="15436" y="4074"/>
                    <a:pt x="15436" y="4294"/>
                  </a:cubicBezTo>
                  <a:cubicBezTo>
                    <a:pt x="15436" y="5484"/>
                    <a:pt x="13935" y="6757"/>
                    <a:pt x="12348" y="6913"/>
                  </a:cubicBezTo>
                  <a:cubicBezTo>
                    <a:pt x="12256" y="6923"/>
                    <a:pt x="12170" y="6928"/>
                    <a:pt x="12085" y="6928"/>
                  </a:cubicBezTo>
                  <a:cubicBezTo>
                    <a:pt x="11426" y="6928"/>
                    <a:pt x="10873" y="6684"/>
                    <a:pt x="10597" y="6265"/>
                  </a:cubicBezTo>
                  <a:cubicBezTo>
                    <a:pt x="10347" y="5884"/>
                    <a:pt x="10334" y="5421"/>
                    <a:pt x="10544" y="4928"/>
                  </a:cubicBezTo>
                  <a:cubicBezTo>
                    <a:pt x="10630" y="4723"/>
                    <a:pt x="10755" y="4523"/>
                    <a:pt x="10906" y="4333"/>
                  </a:cubicBezTo>
                  <a:cubicBezTo>
                    <a:pt x="10979" y="4245"/>
                    <a:pt x="11058" y="4157"/>
                    <a:pt x="11143" y="4070"/>
                  </a:cubicBezTo>
                  <a:cubicBezTo>
                    <a:pt x="11393" y="3757"/>
                    <a:pt x="11538" y="3411"/>
                    <a:pt x="11538" y="3099"/>
                  </a:cubicBezTo>
                  <a:cubicBezTo>
                    <a:pt x="11538" y="2923"/>
                    <a:pt x="11486" y="2767"/>
                    <a:pt x="11380" y="2640"/>
                  </a:cubicBezTo>
                  <a:lnTo>
                    <a:pt x="6588" y="4177"/>
                  </a:lnTo>
                  <a:lnTo>
                    <a:pt x="4902" y="4718"/>
                  </a:lnTo>
                  <a:cubicBezTo>
                    <a:pt x="4283" y="4918"/>
                    <a:pt x="3882" y="5372"/>
                    <a:pt x="3882" y="5870"/>
                  </a:cubicBezTo>
                  <a:lnTo>
                    <a:pt x="3882" y="11894"/>
                  </a:lnTo>
                  <a:cubicBezTo>
                    <a:pt x="3882" y="11928"/>
                    <a:pt x="3875" y="11962"/>
                    <a:pt x="3856" y="11992"/>
                  </a:cubicBezTo>
                  <a:cubicBezTo>
                    <a:pt x="3757" y="12153"/>
                    <a:pt x="3658" y="12289"/>
                    <a:pt x="3553" y="12411"/>
                  </a:cubicBezTo>
                  <a:cubicBezTo>
                    <a:pt x="3447" y="12538"/>
                    <a:pt x="3335" y="12640"/>
                    <a:pt x="3223" y="12723"/>
                  </a:cubicBezTo>
                  <a:cubicBezTo>
                    <a:pt x="3191" y="12748"/>
                    <a:pt x="3158" y="12777"/>
                    <a:pt x="3118" y="12796"/>
                  </a:cubicBezTo>
                  <a:cubicBezTo>
                    <a:pt x="2677" y="13060"/>
                    <a:pt x="2183" y="13050"/>
                    <a:pt x="1828" y="12757"/>
                  </a:cubicBezTo>
                  <a:cubicBezTo>
                    <a:pt x="1808" y="12743"/>
                    <a:pt x="1795" y="12728"/>
                    <a:pt x="1782" y="12713"/>
                  </a:cubicBezTo>
                  <a:cubicBezTo>
                    <a:pt x="1749" y="12670"/>
                    <a:pt x="1709" y="12631"/>
                    <a:pt x="1670" y="12601"/>
                  </a:cubicBezTo>
                  <a:cubicBezTo>
                    <a:pt x="1617" y="12557"/>
                    <a:pt x="1558" y="12533"/>
                    <a:pt x="1512" y="12528"/>
                  </a:cubicBezTo>
                  <a:cubicBezTo>
                    <a:pt x="1367" y="12528"/>
                    <a:pt x="1117" y="12660"/>
                    <a:pt x="814" y="13065"/>
                  </a:cubicBezTo>
                  <a:cubicBezTo>
                    <a:pt x="445" y="13562"/>
                    <a:pt x="156" y="14348"/>
                    <a:pt x="50" y="15113"/>
                  </a:cubicBezTo>
                  <a:cubicBezTo>
                    <a:pt x="-134" y="16494"/>
                    <a:pt x="228" y="17284"/>
                    <a:pt x="544" y="17406"/>
                  </a:cubicBezTo>
                  <a:cubicBezTo>
                    <a:pt x="570" y="17416"/>
                    <a:pt x="663" y="17450"/>
                    <a:pt x="847" y="17333"/>
                  </a:cubicBezTo>
                  <a:cubicBezTo>
                    <a:pt x="972" y="17250"/>
                    <a:pt x="1110" y="17118"/>
                    <a:pt x="1249" y="16948"/>
                  </a:cubicBezTo>
                  <a:cubicBezTo>
                    <a:pt x="1374" y="16787"/>
                    <a:pt x="1492" y="16592"/>
                    <a:pt x="1604" y="16372"/>
                  </a:cubicBezTo>
                  <a:cubicBezTo>
                    <a:pt x="1663" y="16255"/>
                    <a:pt x="1716" y="16138"/>
                    <a:pt x="1762" y="16011"/>
                  </a:cubicBezTo>
                  <a:cubicBezTo>
                    <a:pt x="1953" y="15621"/>
                    <a:pt x="2262" y="15113"/>
                    <a:pt x="2703" y="14835"/>
                  </a:cubicBezTo>
                  <a:cubicBezTo>
                    <a:pt x="2894" y="14718"/>
                    <a:pt x="3065" y="14665"/>
                    <a:pt x="3223" y="14645"/>
                  </a:cubicBezTo>
                  <a:cubicBezTo>
                    <a:pt x="3263" y="14640"/>
                    <a:pt x="3302" y="14635"/>
                    <a:pt x="3335" y="14635"/>
                  </a:cubicBezTo>
                  <a:cubicBezTo>
                    <a:pt x="3414" y="14635"/>
                    <a:pt x="3487" y="14645"/>
                    <a:pt x="3553" y="14660"/>
                  </a:cubicBezTo>
                  <a:cubicBezTo>
                    <a:pt x="3612" y="14674"/>
                    <a:pt x="3665" y="14689"/>
                    <a:pt x="3704" y="14704"/>
                  </a:cubicBezTo>
                  <a:cubicBezTo>
                    <a:pt x="3816" y="14748"/>
                    <a:pt x="3882" y="14831"/>
                    <a:pt x="3882" y="14923"/>
                  </a:cubicBezTo>
                  <a:lnTo>
                    <a:pt x="3882" y="20021"/>
                  </a:lnTo>
                  <a:cubicBezTo>
                    <a:pt x="3882" y="20826"/>
                    <a:pt x="4988" y="21372"/>
                    <a:pt x="5995" y="21060"/>
                  </a:cubicBezTo>
                  <a:lnTo>
                    <a:pt x="20531" y="16518"/>
                  </a:lnTo>
                  <a:cubicBezTo>
                    <a:pt x="21104" y="16338"/>
                    <a:pt x="21466" y="15928"/>
                    <a:pt x="21466" y="15474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CB13755C-F610-FF2E-6F84-D3478D1F2B11}"/>
                </a:ext>
              </a:extLst>
            </p:cNvPr>
            <p:cNvSpPr/>
            <p:nvPr/>
          </p:nvSpPr>
          <p:spPr>
            <a:xfrm>
              <a:off x="7239596" y="2046896"/>
              <a:ext cx="1063774" cy="1936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12360" y="16956"/>
                  </a:moveTo>
                  <a:cubicBezTo>
                    <a:pt x="12433" y="16873"/>
                    <a:pt x="12514" y="16784"/>
                    <a:pt x="12611" y="16701"/>
                  </a:cubicBezTo>
                  <a:cubicBezTo>
                    <a:pt x="12652" y="16661"/>
                    <a:pt x="12717" y="16630"/>
                    <a:pt x="12798" y="16613"/>
                  </a:cubicBezTo>
                  <a:cubicBezTo>
                    <a:pt x="12798" y="16613"/>
                    <a:pt x="12798" y="16613"/>
                    <a:pt x="12798" y="16613"/>
                  </a:cubicBezTo>
                  <a:lnTo>
                    <a:pt x="14938" y="16111"/>
                  </a:lnTo>
                  <a:lnTo>
                    <a:pt x="20473" y="14811"/>
                  </a:lnTo>
                  <a:cubicBezTo>
                    <a:pt x="21162" y="14648"/>
                    <a:pt x="21600" y="14283"/>
                    <a:pt x="21600" y="13877"/>
                  </a:cubicBezTo>
                  <a:lnTo>
                    <a:pt x="21568" y="1016"/>
                  </a:lnTo>
                  <a:cubicBezTo>
                    <a:pt x="21568" y="289"/>
                    <a:pt x="20198" y="-204"/>
                    <a:pt x="18966" y="82"/>
                  </a:cubicBezTo>
                  <a:lnTo>
                    <a:pt x="1143" y="4165"/>
                  </a:lnTo>
                  <a:cubicBezTo>
                    <a:pt x="446" y="4324"/>
                    <a:pt x="0" y="4694"/>
                    <a:pt x="0" y="5104"/>
                  </a:cubicBezTo>
                  <a:lnTo>
                    <a:pt x="0" y="11001"/>
                  </a:lnTo>
                  <a:cubicBezTo>
                    <a:pt x="32" y="10992"/>
                    <a:pt x="65" y="10979"/>
                    <a:pt x="105" y="10957"/>
                  </a:cubicBezTo>
                  <a:cubicBezTo>
                    <a:pt x="421" y="10812"/>
                    <a:pt x="746" y="10504"/>
                    <a:pt x="1021" y="10098"/>
                  </a:cubicBezTo>
                  <a:cubicBezTo>
                    <a:pt x="1078" y="9988"/>
                    <a:pt x="1151" y="9874"/>
                    <a:pt x="1224" y="9759"/>
                  </a:cubicBezTo>
                  <a:cubicBezTo>
                    <a:pt x="1370" y="9539"/>
                    <a:pt x="1540" y="9341"/>
                    <a:pt x="1718" y="9173"/>
                  </a:cubicBezTo>
                  <a:cubicBezTo>
                    <a:pt x="1929" y="8975"/>
                    <a:pt x="2156" y="8821"/>
                    <a:pt x="2391" y="8715"/>
                  </a:cubicBezTo>
                  <a:cubicBezTo>
                    <a:pt x="2958" y="8455"/>
                    <a:pt x="3437" y="8530"/>
                    <a:pt x="3672" y="8601"/>
                  </a:cubicBezTo>
                  <a:cubicBezTo>
                    <a:pt x="4547" y="8852"/>
                    <a:pt x="4944" y="9803"/>
                    <a:pt x="4701" y="11085"/>
                  </a:cubicBezTo>
                  <a:cubicBezTo>
                    <a:pt x="4563" y="11834"/>
                    <a:pt x="4174" y="12587"/>
                    <a:pt x="3672" y="13093"/>
                  </a:cubicBezTo>
                  <a:cubicBezTo>
                    <a:pt x="3177" y="13587"/>
                    <a:pt x="2602" y="13838"/>
                    <a:pt x="2067" y="13816"/>
                  </a:cubicBezTo>
                  <a:cubicBezTo>
                    <a:pt x="1791" y="13811"/>
                    <a:pt x="1532" y="13741"/>
                    <a:pt x="1313" y="13613"/>
                  </a:cubicBezTo>
                  <a:cubicBezTo>
                    <a:pt x="1232" y="13569"/>
                    <a:pt x="1159" y="13512"/>
                    <a:pt x="1094" y="13455"/>
                  </a:cubicBezTo>
                  <a:cubicBezTo>
                    <a:pt x="997" y="13402"/>
                    <a:pt x="883" y="13375"/>
                    <a:pt x="640" y="13481"/>
                  </a:cubicBezTo>
                  <a:cubicBezTo>
                    <a:pt x="438" y="13573"/>
                    <a:pt x="211" y="13758"/>
                    <a:pt x="8" y="14001"/>
                  </a:cubicBezTo>
                  <a:lnTo>
                    <a:pt x="8" y="18612"/>
                  </a:lnTo>
                  <a:cubicBezTo>
                    <a:pt x="8" y="19092"/>
                    <a:pt x="916" y="19418"/>
                    <a:pt x="1726" y="19225"/>
                  </a:cubicBezTo>
                  <a:lnTo>
                    <a:pt x="4717" y="18520"/>
                  </a:lnTo>
                  <a:lnTo>
                    <a:pt x="9207" y="17463"/>
                  </a:lnTo>
                  <a:cubicBezTo>
                    <a:pt x="9256" y="17449"/>
                    <a:pt x="9313" y="17445"/>
                    <a:pt x="9369" y="17445"/>
                  </a:cubicBezTo>
                  <a:cubicBezTo>
                    <a:pt x="9475" y="17445"/>
                    <a:pt x="9580" y="17467"/>
                    <a:pt x="9661" y="17511"/>
                  </a:cubicBezTo>
                  <a:cubicBezTo>
                    <a:pt x="9694" y="17529"/>
                    <a:pt x="9726" y="17555"/>
                    <a:pt x="9750" y="17573"/>
                  </a:cubicBezTo>
                  <a:cubicBezTo>
                    <a:pt x="9840" y="17630"/>
                    <a:pt x="9921" y="17692"/>
                    <a:pt x="9985" y="17758"/>
                  </a:cubicBezTo>
                  <a:cubicBezTo>
                    <a:pt x="10156" y="17930"/>
                    <a:pt x="10253" y="18128"/>
                    <a:pt x="10253" y="18348"/>
                  </a:cubicBezTo>
                  <a:cubicBezTo>
                    <a:pt x="10253" y="18709"/>
                    <a:pt x="10034" y="19097"/>
                    <a:pt x="9629" y="19467"/>
                  </a:cubicBezTo>
                  <a:cubicBezTo>
                    <a:pt x="9515" y="19550"/>
                    <a:pt x="9434" y="19617"/>
                    <a:pt x="9361" y="19683"/>
                  </a:cubicBezTo>
                  <a:cubicBezTo>
                    <a:pt x="9199" y="19828"/>
                    <a:pt x="9078" y="19978"/>
                    <a:pt x="8988" y="20127"/>
                  </a:cubicBezTo>
                  <a:cubicBezTo>
                    <a:pt x="8786" y="20471"/>
                    <a:pt x="8794" y="20766"/>
                    <a:pt x="9013" y="21013"/>
                  </a:cubicBezTo>
                  <a:cubicBezTo>
                    <a:pt x="9240" y="21268"/>
                    <a:pt x="9734" y="21396"/>
                    <a:pt x="10334" y="21356"/>
                  </a:cubicBezTo>
                  <a:cubicBezTo>
                    <a:pt x="11898" y="21246"/>
                    <a:pt x="13438" y="20290"/>
                    <a:pt x="13430" y="19427"/>
                  </a:cubicBezTo>
                  <a:cubicBezTo>
                    <a:pt x="13430" y="19291"/>
                    <a:pt x="13390" y="19167"/>
                    <a:pt x="13300" y="19057"/>
                  </a:cubicBezTo>
                  <a:cubicBezTo>
                    <a:pt x="13227" y="18965"/>
                    <a:pt x="13130" y="18890"/>
                    <a:pt x="13001" y="18828"/>
                  </a:cubicBezTo>
                  <a:cubicBezTo>
                    <a:pt x="12936" y="18797"/>
                    <a:pt x="12863" y="18771"/>
                    <a:pt x="12790" y="18749"/>
                  </a:cubicBezTo>
                  <a:cubicBezTo>
                    <a:pt x="12757" y="18740"/>
                    <a:pt x="12733" y="18731"/>
                    <a:pt x="12709" y="18718"/>
                  </a:cubicBezTo>
                  <a:cubicBezTo>
                    <a:pt x="12255" y="18498"/>
                    <a:pt x="12012" y="18181"/>
                    <a:pt x="12004" y="17797"/>
                  </a:cubicBezTo>
                  <a:cubicBezTo>
                    <a:pt x="12004" y="17621"/>
                    <a:pt x="12060" y="17436"/>
                    <a:pt x="12166" y="17247"/>
                  </a:cubicBezTo>
                  <a:cubicBezTo>
                    <a:pt x="12206" y="17150"/>
                    <a:pt x="12279" y="17053"/>
                    <a:pt x="12360" y="16956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BED7F88E-3EBE-1248-EF67-03F8430B6A21}"/>
                </a:ext>
              </a:extLst>
            </p:cNvPr>
            <p:cNvSpPr/>
            <p:nvPr/>
          </p:nvSpPr>
          <p:spPr>
            <a:xfrm>
              <a:off x="6133928" y="3703077"/>
              <a:ext cx="1058988" cy="1942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13238" y="3906"/>
                  </a:moveTo>
                  <a:cubicBezTo>
                    <a:pt x="13092" y="3941"/>
                    <a:pt x="12921" y="3923"/>
                    <a:pt x="12807" y="3866"/>
                  </a:cubicBezTo>
                  <a:cubicBezTo>
                    <a:pt x="12758" y="3844"/>
                    <a:pt x="12726" y="3818"/>
                    <a:pt x="12685" y="3796"/>
                  </a:cubicBezTo>
                  <a:cubicBezTo>
                    <a:pt x="12587" y="3739"/>
                    <a:pt x="12506" y="3682"/>
                    <a:pt x="12432" y="3616"/>
                  </a:cubicBezTo>
                  <a:cubicBezTo>
                    <a:pt x="12237" y="3436"/>
                    <a:pt x="12123" y="3230"/>
                    <a:pt x="12131" y="2993"/>
                  </a:cubicBezTo>
                  <a:cubicBezTo>
                    <a:pt x="12131" y="2633"/>
                    <a:pt x="12351" y="2246"/>
                    <a:pt x="12758" y="1882"/>
                  </a:cubicBezTo>
                  <a:cubicBezTo>
                    <a:pt x="12872" y="1799"/>
                    <a:pt x="12953" y="1733"/>
                    <a:pt x="13027" y="1667"/>
                  </a:cubicBezTo>
                  <a:cubicBezTo>
                    <a:pt x="13190" y="1527"/>
                    <a:pt x="13312" y="1377"/>
                    <a:pt x="13401" y="1228"/>
                  </a:cubicBezTo>
                  <a:cubicBezTo>
                    <a:pt x="13597" y="890"/>
                    <a:pt x="13589" y="596"/>
                    <a:pt x="13377" y="355"/>
                  </a:cubicBezTo>
                  <a:cubicBezTo>
                    <a:pt x="13149" y="100"/>
                    <a:pt x="12652" y="-36"/>
                    <a:pt x="12050" y="8"/>
                  </a:cubicBezTo>
                  <a:cubicBezTo>
                    <a:pt x="10487" y="109"/>
                    <a:pt x="8948" y="1053"/>
                    <a:pt x="8948" y="1917"/>
                  </a:cubicBezTo>
                  <a:cubicBezTo>
                    <a:pt x="8948" y="2053"/>
                    <a:pt x="8988" y="2181"/>
                    <a:pt x="9078" y="2290"/>
                  </a:cubicBezTo>
                  <a:cubicBezTo>
                    <a:pt x="9151" y="2383"/>
                    <a:pt x="9249" y="2462"/>
                    <a:pt x="9379" y="2523"/>
                  </a:cubicBezTo>
                  <a:cubicBezTo>
                    <a:pt x="9444" y="2554"/>
                    <a:pt x="9518" y="2580"/>
                    <a:pt x="9591" y="2602"/>
                  </a:cubicBezTo>
                  <a:cubicBezTo>
                    <a:pt x="9624" y="2611"/>
                    <a:pt x="9648" y="2620"/>
                    <a:pt x="9672" y="2633"/>
                  </a:cubicBezTo>
                  <a:cubicBezTo>
                    <a:pt x="10128" y="2852"/>
                    <a:pt x="10373" y="3173"/>
                    <a:pt x="10373" y="3554"/>
                  </a:cubicBezTo>
                  <a:cubicBezTo>
                    <a:pt x="10373" y="3748"/>
                    <a:pt x="10307" y="3945"/>
                    <a:pt x="10177" y="4151"/>
                  </a:cubicBezTo>
                  <a:cubicBezTo>
                    <a:pt x="10112" y="4248"/>
                    <a:pt x="10039" y="4345"/>
                    <a:pt x="9949" y="4446"/>
                  </a:cubicBezTo>
                  <a:cubicBezTo>
                    <a:pt x="9868" y="4533"/>
                    <a:pt x="9778" y="4621"/>
                    <a:pt x="9681" y="4704"/>
                  </a:cubicBezTo>
                  <a:cubicBezTo>
                    <a:pt x="9640" y="4740"/>
                    <a:pt x="9575" y="4770"/>
                    <a:pt x="9501" y="4788"/>
                  </a:cubicBezTo>
                  <a:lnTo>
                    <a:pt x="7604" y="5231"/>
                  </a:lnTo>
                  <a:lnTo>
                    <a:pt x="1164" y="6732"/>
                  </a:lnTo>
                  <a:cubicBezTo>
                    <a:pt x="480" y="6895"/>
                    <a:pt x="33" y="7259"/>
                    <a:pt x="33" y="7663"/>
                  </a:cubicBezTo>
                  <a:lnTo>
                    <a:pt x="0" y="20348"/>
                  </a:lnTo>
                  <a:cubicBezTo>
                    <a:pt x="0" y="21072"/>
                    <a:pt x="1368" y="21564"/>
                    <a:pt x="2613" y="21283"/>
                  </a:cubicBezTo>
                  <a:lnTo>
                    <a:pt x="20452" y="17232"/>
                  </a:lnTo>
                  <a:cubicBezTo>
                    <a:pt x="21152" y="17074"/>
                    <a:pt x="21600" y="16705"/>
                    <a:pt x="21600" y="16297"/>
                  </a:cubicBezTo>
                  <a:lnTo>
                    <a:pt x="21600" y="10880"/>
                  </a:lnTo>
                  <a:cubicBezTo>
                    <a:pt x="21567" y="10889"/>
                    <a:pt x="21527" y="10907"/>
                    <a:pt x="21486" y="10924"/>
                  </a:cubicBezTo>
                  <a:cubicBezTo>
                    <a:pt x="21168" y="11073"/>
                    <a:pt x="20835" y="11376"/>
                    <a:pt x="20566" y="11785"/>
                  </a:cubicBezTo>
                  <a:cubicBezTo>
                    <a:pt x="20509" y="11894"/>
                    <a:pt x="20436" y="12013"/>
                    <a:pt x="20362" y="12123"/>
                  </a:cubicBezTo>
                  <a:cubicBezTo>
                    <a:pt x="20216" y="12342"/>
                    <a:pt x="20045" y="12544"/>
                    <a:pt x="19866" y="12711"/>
                  </a:cubicBezTo>
                  <a:cubicBezTo>
                    <a:pt x="19654" y="12913"/>
                    <a:pt x="19426" y="13066"/>
                    <a:pt x="19198" y="13172"/>
                  </a:cubicBezTo>
                  <a:cubicBezTo>
                    <a:pt x="18628" y="13431"/>
                    <a:pt x="18148" y="13360"/>
                    <a:pt x="17912" y="13294"/>
                  </a:cubicBezTo>
                  <a:cubicBezTo>
                    <a:pt x="17032" y="13044"/>
                    <a:pt x="16634" y="12087"/>
                    <a:pt x="16878" y="10797"/>
                  </a:cubicBezTo>
                  <a:cubicBezTo>
                    <a:pt x="17016" y="10042"/>
                    <a:pt x="17407" y="9291"/>
                    <a:pt x="17912" y="8787"/>
                  </a:cubicBezTo>
                  <a:cubicBezTo>
                    <a:pt x="18408" y="8295"/>
                    <a:pt x="18962" y="8058"/>
                    <a:pt x="19532" y="8076"/>
                  </a:cubicBezTo>
                  <a:cubicBezTo>
                    <a:pt x="19809" y="8084"/>
                    <a:pt x="20069" y="8155"/>
                    <a:pt x="20281" y="8282"/>
                  </a:cubicBezTo>
                  <a:cubicBezTo>
                    <a:pt x="20354" y="8326"/>
                    <a:pt x="20428" y="8378"/>
                    <a:pt x="20501" y="8440"/>
                  </a:cubicBezTo>
                  <a:cubicBezTo>
                    <a:pt x="20599" y="8493"/>
                    <a:pt x="20713" y="8523"/>
                    <a:pt x="20957" y="8418"/>
                  </a:cubicBezTo>
                  <a:cubicBezTo>
                    <a:pt x="21103" y="8352"/>
                    <a:pt x="21331" y="8207"/>
                    <a:pt x="21600" y="7896"/>
                  </a:cubicBezTo>
                  <a:lnTo>
                    <a:pt x="21600" y="2681"/>
                  </a:lnTo>
                  <a:cubicBezTo>
                    <a:pt x="21600" y="2343"/>
                    <a:pt x="20957" y="2115"/>
                    <a:pt x="20379" y="2246"/>
                  </a:cubicBezTo>
                  <a:lnTo>
                    <a:pt x="13238" y="3906"/>
                  </a:lnTo>
                  <a:cubicBezTo>
                    <a:pt x="13238" y="3906"/>
                    <a:pt x="13238" y="3906"/>
                    <a:pt x="13238" y="3906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A141130-AE03-E88C-31BF-76A36B3E2FC4}"/>
              </a:ext>
            </a:extLst>
          </p:cNvPr>
          <p:cNvGrpSpPr/>
          <p:nvPr/>
        </p:nvGrpSpPr>
        <p:grpSpPr>
          <a:xfrm>
            <a:off x="210876" y="2319516"/>
            <a:ext cx="2961803" cy="2216792"/>
            <a:chOff x="621454" y="1586944"/>
            <a:chExt cx="2565000" cy="2216792"/>
          </a:xfrm>
        </p:grpSpPr>
        <p:sp>
          <p:nvSpPr>
            <p:cNvPr id="18" name="Graphic 4" descr="Puzzle">
              <a:extLst>
                <a:ext uri="{FF2B5EF4-FFF2-40B4-BE49-F238E27FC236}">
                  <a16:creationId xmlns:a16="http://schemas.microsoft.com/office/drawing/2014/main" id="{6EDBB591-B1AC-3D0F-701A-F0CDF80413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390" y="1586944"/>
              <a:ext cx="419918" cy="419918"/>
            </a:xfrm>
            <a:custGeom>
              <a:avLst/>
              <a:gdLst>
                <a:gd name="connsiteX0" fmla="*/ 398012 w 615880"/>
                <a:gd name="connsiteY0" fmla="*/ 467299 h 615880"/>
                <a:gd name="connsiteX1" fmla="*/ 364909 w 615880"/>
                <a:gd name="connsiteY1" fmla="*/ 365679 h 615880"/>
                <a:gd name="connsiteX2" fmla="*/ 370298 w 615880"/>
                <a:gd name="connsiteY2" fmla="*/ 360290 h 615880"/>
                <a:gd name="connsiteX3" fmla="*/ 473458 w 615880"/>
                <a:gd name="connsiteY3" fmla="*/ 391854 h 615880"/>
                <a:gd name="connsiteX4" fmla="*/ 528117 w 615880"/>
                <a:gd name="connsiteY4" fmla="*/ 435735 h 615880"/>
                <a:gd name="connsiteX5" fmla="*/ 615880 w 615880"/>
                <a:gd name="connsiteY5" fmla="*/ 347972 h 615880"/>
                <a:gd name="connsiteX6" fmla="*/ 485006 w 615880"/>
                <a:gd name="connsiteY6" fmla="*/ 217098 h 615880"/>
                <a:gd name="connsiteX7" fmla="*/ 528887 w 615880"/>
                <a:gd name="connsiteY7" fmla="*/ 162438 h 615880"/>
                <a:gd name="connsiteX8" fmla="*/ 560451 w 615880"/>
                <a:gd name="connsiteY8" fmla="*/ 59278 h 615880"/>
                <a:gd name="connsiteX9" fmla="*/ 555062 w 615880"/>
                <a:gd name="connsiteY9" fmla="*/ 53890 h 615880"/>
                <a:gd name="connsiteX10" fmla="*/ 453442 w 615880"/>
                <a:gd name="connsiteY10" fmla="*/ 86993 h 615880"/>
                <a:gd name="connsiteX11" fmla="*/ 398782 w 615880"/>
                <a:gd name="connsiteY11" fmla="*/ 130875 h 615880"/>
                <a:gd name="connsiteX12" fmla="*/ 267908 w 615880"/>
                <a:gd name="connsiteY12" fmla="*/ 0 h 615880"/>
                <a:gd name="connsiteX13" fmla="*/ 179375 w 615880"/>
                <a:gd name="connsiteY13" fmla="*/ 87763 h 615880"/>
                <a:gd name="connsiteX14" fmla="*/ 223257 w 615880"/>
                <a:gd name="connsiteY14" fmla="*/ 142422 h 615880"/>
                <a:gd name="connsiteX15" fmla="*/ 256360 w 615880"/>
                <a:gd name="connsiteY15" fmla="*/ 244042 h 615880"/>
                <a:gd name="connsiteX16" fmla="*/ 250971 w 615880"/>
                <a:gd name="connsiteY16" fmla="*/ 249431 h 615880"/>
                <a:gd name="connsiteX17" fmla="*/ 147811 w 615880"/>
                <a:gd name="connsiteY17" fmla="*/ 217868 h 615880"/>
                <a:gd name="connsiteX18" fmla="*/ 93152 w 615880"/>
                <a:gd name="connsiteY18" fmla="*/ 173986 h 615880"/>
                <a:gd name="connsiteX19" fmla="*/ 0 w 615880"/>
                <a:gd name="connsiteY19" fmla="*/ 267908 h 615880"/>
                <a:gd name="connsiteX20" fmla="*/ 130875 w 615880"/>
                <a:gd name="connsiteY20" fmla="*/ 398782 h 615880"/>
                <a:gd name="connsiteX21" fmla="*/ 86993 w 615880"/>
                <a:gd name="connsiteY21" fmla="*/ 453442 h 615880"/>
                <a:gd name="connsiteX22" fmla="*/ 55429 w 615880"/>
                <a:gd name="connsiteY22" fmla="*/ 556602 h 615880"/>
                <a:gd name="connsiteX23" fmla="*/ 60818 w 615880"/>
                <a:gd name="connsiteY23" fmla="*/ 561991 h 615880"/>
                <a:gd name="connsiteX24" fmla="*/ 162438 w 615880"/>
                <a:gd name="connsiteY24" fmla="*/ 528887 h 615880"/>
                <a:gd name="connsiteX25" fmla="*/ 217098 w 615880"/>
                <a:gd name="connsiteY25" fmla="*/ 485006 h 615880"/>
                <a:gd name="connsiteX26" fmla="*/ 347972 w 615880"/>
                <a:gd name="connsiteY26" fmla="*/ 615880 h 615880"/>
                <a:gd name="connsiteX27" fmla="*/ 441894 w 615880"/>
                <a:gd name="connsiteY27" fmla="*/ 521958 h 615880"/>
                <a:gd name="connsiteX28" fmla="*/ 398012 w 615880"/>
                <a:gd name="connsiteY28" fmla="*/ 467299 h 61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5880" h="615880">
                  <a:moveTo>
                    <a:pt x="398012" y="467299"/>
                  </a:moveTo>
                  <a:cubicBezTo>
                    <a:pt x="347202" y="468839"/>
                    <a:pt x="328726" y="403401"/>
                    <a:pt x="364909" y="365679"/>
                  </a:cubicBezTo>
                  <a:lnTo>
                    <a:pt x="370298" y="360290"/>
                  </a:lnTo>
                  <a:cubicBezTo>
                    <a:pt x="408021" y="324107"/>
                    <a:pt x="474997" y="341044"/>
                    <a:pt x="473458" y="391854"/>
                  </a:cubicBezTo>
                  <a:cubicBezTo>
                    <a:pt x="472688" y="421108"/>
                    <a:pt x="507331" y="456521"/>
                    <a:pt x="528117" y="435735"/>
                  </a:cubicBezTo>
                  <a:lnTo>
                    <a:pt x="615880" y="347972"/>
                  </a:lnTo>
                  <a:lnTo>
                    <a:pt x="485006" y="217098"/>
                  </a:lnTo>
                  <a:cubicBezTo>
                    <a:pt x="464220" y="196312"/>
                    <a:pt x="499633" y="161669"/>
                    <a:pt x="528887" y="162438"/>
                  </a:cubicBezTo>
                  <a:cubicBezTo>
                    <a:pt x="579697" y="163978"/>
                    <a:pt x="596634" y="97001"/>
                    <a:pt x="560451" y="59278"/>
                  </a:cubicBezTo>
                  <a:lnTo>
                    <a:pt x="555062" y="53890"/>
                  </a:lnTo>
                  <a:cubicBezTo>
                    <a:pt x="517339" y="17707"/>
                    <a:pt x="451902" y="36183"/>
                    <a:pt x="453442" y="86993"/>
                  </a:cubicBezTo>
                  <a:cubicBezTo>
                    <a:pt x="454212" y="116247"/>
                    <a:pt x="419568" y="151660"/>
                    <a:pt x="398782" y="130875"/>
                  </a:cubicBezTo>
                  <a:lnTo>
                    <a:pt x="267908" y="0"/>
                  </a:lnTo>
                  <a:lnTo>
                    <a:pt x="179375" y="87763"/>
                  </a:lnTo>
                  <a:cubicBezTo>
                    <a:pt x="158589" y="108549"/>
                    <a:pt x="194002" y="143192"/>
                    <a:pt x="223257" y="142422"/>
                  </a:cubicBezTo>
                  <a:cubicBezTo>
                    <a:pt x="274067" y="140883"/>
                    <a:pt x="292543" y="206320"/>
                    <a:pt x="256360" y="244042"/>
                  </a:cubicBezTo>
                  <a:lnTo>
                    <a:pt x="250971" y="249431"/>
                  </a:lnTo>
                  <a:cubicBezTo>
                    <a:pt x="213248" y="285614"/>
                    <a:pt x="146272" y="268678"/>
                    <a:pt x="147811" y="217868"/>
                  </a:cubicBezTo>
                  <a:cubicBezTo>
                    <a:pt x="148581" y="188613"/>
                    <a:pt x="113938" y="153200"/>
                    <a:pt x="93152" y="173986"/>
                  </a:cubicBezTo>
                  <a:lnTo>
                    <a:pt x="0" y="267908"/>
                  </a:lnTo>
                  <a:lnTo>
                    <a:pt x="130875" y="398782"/>
                  </a:lnTo>
                  <a:cubicBezTo>
                    <a:pt x="151660" y="419568"/>
                    <a:pt x="116247" y="454212"/>
                    <a:pt x="86993" y="453442"/>
                  </a:cubicBezTo>
                  <a:cubicBezTo>
                    <a:pt x="36183" y="451902"/>
                    <a:pt x="19246" y="518879"/>
                    <a:pt x="55429" y="556602"/>
                  </a:cubicBezTo>
                  <a:lnTo>
                    <a:pt x="60818" y="561991"/>
                  </a:lnTo>
                  <a:cubicBezTo>
                    <a:pt x="98541" y="598173"/>
                    <a:pt x="163978" y="579697"/>
                    <a:pt x="162438" y="528887"/>
                  </a:cubicBezTo>
                  <a:cubicBezTo>
                    <a:pt x="161669" y="499633"/>
                    <a:pt x="196312" y="464220"/>
                    <a:pt x="217098" y="485006"/>
                  </a:cubicBezTo>
                  <a:lnTo>
                    <a:pt x="347972" y="615880"/>
                  </a:lnTo>
                  <a:lnTo>
                    <a:pt x="441894" y="521958"/>
                  </a:lnTo>
                  <a:cubicBezTo>
                    <a:pt x="462680" y="501172"/>
                    <a:pt x="428037" y="466529"/>
                    <a:pt x="398012" y="467299"/>
                  </a:cubicBezTo>
                  <a:close/>
                </a:path>
              </a:pathLst>
            </a:custGeom>
            <a:solidFill>
              <a:srgbClr val="ED265B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pt-BR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37">
              <a:extLst>
                <a:ext uri="{FF2B5EF4-FFF2-40B4-BE49-F238E27FC236}">
                  <a16:creationId xmlns:a16="http://schemas.microsoft.com/office/drawing/2014/main" id="{2854F13A-85D4-61B9-1733-1D310F954A8B}"/>
                </a:ext>
              </a:extLst>
            </p:cNvPr>
            <p:cNvSpPr txBox="1"/>
            <p:nvPr/>
          </p:nvSpPr>
          <p:spPr>
            <a:xfrm>
              <a:off x="621454" y="1987854"/>
              <a:ext cx="2565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rgbClr val="ED265B"/>
                  </a:solidFill>
                </a:rPr>
                <a:t>1. Máquinas podem roubar nossos empregos?</a:t>
              </a:r>
            </a:p>
            <a:p>
              <a:r>
                <a:rPr lang="pt-BR" sz="1600" dirty="0">
                  <a:hlinkClick r:id="rId3"/>
                </a:rPr>
                <a:t>Mais de 40% dos empregos serão eliminados...</a:t>
              </a:r>
              <a:endParaRPr lang="pt-BR" sz="1600" dirty="0"/>
            </a:p>
            <a:p>
              <a:endParaRPr lang="pt-BR" sz="1600" dirty="0"/>
            </a:p>
            <a:p>
              <a:r>
                <a:rPr lang="pt-BR" sz="1600" dirty="0">
                  <a:hlinkClick r:id="rId4"/>
                </a:rPr>
                <a:t>Mas gerará mais empregos a partir de 2020.</a:t>
              </a:r>
              <a:endParaRPr lang="pt-BR" sz="1600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B773EDC-21E0-9E59-EAA0-4AD195043833}"/>
              </a:ext>
            </a:extLst>
          </p:cNvPr>
          <p:cNvGrpSpPr/>
          <p:nvPr/>
        </p:nvGrpSpPr>
        <p:grpSpPr>
          <a:xfrm>
            <a:off x="224474" y="4979827"/>
            <a:ext cx="2961803" cy="741154"/>
            <a:chOff x="621455" y="3776366"/>
            <a:chExt cx="2565000" cy="741154"/>
          </a:xfrm>
        </p:grpSpPr>
        <p:sp>
          <p:nvSpPr>
            <p:cNvPr id="20" name="Graphic 57" descr="Puzzle">
              <a:extLst>
                <a:ext uri="{FF2B5EF4-FFF2-40B4-BE49-F238E27FC236}">
                  <a16:creationId xmlns:a16="http://schemas.microsoft.com/office/drawing/2014/main" id="{FA51A191-862C-0E66-E2D0-CF54EDFB9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390" y="3776366"/>
              <a:ext cx="419918" cy="419918"/>
            </a:xfrm>
            <a:custGeom>
              <a:avLst/>
              <a:gdLst>
                <a:gd name="connsiteX0" fmla="*/ 398012 w 615880"/>
                <a:gd name="connsiteY0" fmla="*/ 467299 h 615880"/>
                <a:gd name="connsiteX1" fmla="*/ 364909 w 615880"/>
                <a:gd name="connsiteY1" fmla="*/ 365679 h 615880"/>
                <a:gd name="connsiteX2" fmla="*/ 370298 w 615880"/>
                <a:gd name="connsiteY2" fmla="*/ 360290 h 615880"/>
                <a:gd name="connsiteX3" fmla="*/ 473458 w 615880"/>
                <a:gd name="connsiteY3" fmla="*/ 391854 h 615880"/>
                <a:gd name="connsiteX4" fmla="*/ 528117 w 615880"/>
                <a:gd name="connsiteY4" fmla="*/ 435735 h 615880"/>
                <a:gd name="connsiteX5" fmla="*/ 615880 w 615880"/>
                <a:gd name="connsiteY5" fmla="*/ 347972 h 615880"/>
                <a:gd name="connsiteX6" fmla="*/ 485006 w 615880"/>
                <a:gd name="connsiteY6" fmla="*/ 217098 h 615880"/>
                <a:gd name="connsiteX7" fmla="*/ 528887 w 615880"/>
                <a:gd name="connsiteY7" fmla="*/ 162438 h 615880"/>
                <a:gd name="connsiteX8" fmla="*/ 560451 w 615880"/>
                <a:gd name="connsiteY8" fmla="*/ 59278 h 615880"/>
                <a:gd name="connsiteX9" fmla="*/ 555062 w 615880"/>
                <a:gd name="connsiteY9" fmla="*/ 53890 h 615880"/>
                <a:gd name="connsiteX10" fmla="*/ 453442 w 615880"/>
                <a:gd name="connsiteY10" fmla="*/ 86993 h 615880"/>
                <a:gd name="connsiteX11" fmla="*/ 398782 w 615880"/>
                <a:gd name="connsiteY11" fmla="*/ 130875 h 615880"/>
                <a:gd name="connsiteX12" fmla="*/ 267908 w 615880"/>
                <a:gd name="connsiteY12" fmla="*/ 0 h 615880"/>
                <a:gd name="connsiteX13" fmla="*/ 179375 w 615880"/>
                <a:gd name="connsiteY13" fmla="*/ 87763 h 615880"/>
                <a:gd name="connsiteX14" fmla="*/ 223257 w 615880"/>
                <a:gd name="connsiteY14" fmla="*/ 142422 h 615880"/>
                <a:gd name="connsiteX15" fmla="*/ 256360 w 615880"/>
                <a:gd name="connsiteY15" fmla="*/ 244042 h 615880"/>
                <a:gd name="connsiteX16" fmla="*/ 250971 w 615880"/>
                <a:gd name="connsiteY16" fmla="*/ 249431 h 615880"/>
                <a:gd name="connsiteX17" fmla="*/ 147811 w 615880"/>
                <a:gd name="connsiteY17" fmla="*/ 217868 h 615880"/>
                <a:gd name="connsiteX18" fmla="*/ 93152 w 615880"/>
                <a:gd name="connsiteY18" fmla="*/ 173986 h 615880"/>
                <a:gd name="connsiteX19" fmla="*/ 0 w 615880"/>
                <a:gd name="connsiteY19" fmla="*/ 267908 h 615880"/>
                <a:gd name="connsiteX20" fmla="*/ 130875 w 615880"/>
                <a:gd name="connsiteY20" fmla="*/ 398782 h 615880"/>
                <a:gd name="connsiteX21" fmla="*/ 86993 w 615880"/>
                <a:gd name="connsiteY21" fmla="*/ 453442 h 615880"/>
                <a:gd name="connsiteX22" fmla="*/ 55429 w 615880"/>
                <a:gd name="connsiteY22" fmla="*/ 556602 h 615880"/>
                <a:gd name="connsiteX23" fmla="*/ 60818 w 615880"/>
                <a:gd name="connsiteY23" fmla="*/ 561991 h 615880"/>
                <a:gd name="connsiteX24" fmla="*/ 162438 w 615880"/>
                <a:gd name="connsiteY24" fmla="*/ 528887 h 615880"/>
                <a:gd name="connsiteX25" fmla="*/ 217098 w 615880"/>
                <a:gd name="connsiteY25" fmla="*/ 485006 h 615880"/>
                <a:gd name="connsiteX26" fmla="*/ 347972 w 615880"/>
                <a:gd name="connsiteY26" fmla="*/ 615880 h 615880"/>
                <a:gd name="connsiteX27" fmla="*/ 441894 w 615880"/>
                <a:gd name="connsiteY27" fmla="*/ 521958 h 615880"/>
                <a:gd name="connsiteX28" fmla="*/ 398012 w 615880"/>
                <a:gd name="connsiteY28" fmla="*/ 467299 h 61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5880" h="615880">
                  <a:moveTo>
                    <a:pt x="398012" y="467299"/>
                  </a:moveTo>
                  <a:cubicBezTo>
                    <a:pt x="347202" y="468839"/>
                    <a:pt x="328726" y="403401"/>
                    <a:pt x="364909" y="365679"/>
                  </a:cubicBezTo>
                  <a:lnTo>
                    <a:pt x="370298" y="360290"/>
                  </a:lnTo>
                  <a:cubicBezTo>
                    <a:pt x="408021" y="324107"/>
                    <a:pt x="474997" y="341044"/>
                    <a:pt x="473458" y="391854"/>
                  </a:cubicBezTo>
                  <a:cubicBezTo>
                    <a:pt x="472688" y="421108"/>
                    <a:pt x="507331" y="456521"/>
                    <a:pt x="528117" y="435735"/>
                  </a:cubicBezTo>
                  <a:lnTo>
                    <a:pt x="615880" y="347972"/>
                  </a:lnTo>
                  <a:lnTo>
                    <a:pt x="485006" y="217098"/>
                  </a:lnTo>
                  <a:cubicBezTo>
                    <a:pt x="464220" y="196312"/>
                    <a:pt x="499633" y="161669"/>
                    <a:pt x="528887" y="162438"/>
                  </a:cubicBezTo>
                  <a:cubicBezTo>
                    <a:pt x="579697" y="163978"/>
                    <a:pt x="596634" y="97001"/>
                    <a:pt x="560451" y="59278"/>
                  </a:cubicBezTo>
                  <a:lnTo>
                    <a:pt x="555062" y="53890"/>
                  </a:lnTo>
                  <a:cubicBezTo>
                    <a:pt x="517339" y="17707"/>
                    <a:pt x="451902" y="36183"/>
                    <a:pt x="453442" y="86993"/>
                  </a:cubicBezTo>
                  <a:cubicBezTo>
                    <a:pt x="454212" y="116247"/>
                    <a:pt x="419568" y="151660"/>
                    <a:pt x="398782" y="130875"/>
                  </a:cubicBezTo>
                  <a:lnTo>
                    <a:pt x="267908" y="0"/>
                  </a:lnTo>
                  <a:lnTo>
                    <a:pt x="179375" y="87763"/>
                  </a:lnTo>
                  <a:cubicBezTo>
                    <a:pt x="158589" y="108549"/>
                    <a:pt x="194002" y="143192"/>
                    <a:pt x="223257" y="142422"/>
                  </a:cubicBezTo>
                  <a:cubicBezTo>
                    <a:pt x="274067" y="140883"/>
                    <a:pt x="292543" y="206320"/>
                    <a:pt x="256360" y="244042"/>
                  </a:cubicBezTo>
                  <a:lnTo>
                    <a:pt x="250971" y="249431"/>
                  </a:lnTo>
                  <a:cubicBezTo>
                    <a:pt x="213248" y="285614"/>
                    <a:pt x="146272" y="268678"/>
                    <a:pt x="147811" y="217868"/>
                  </a:cubicBezTo>
                  <a:cubicBezTo>
                    <a:pt x="148581" y="188613"/>
                    <a:pt x="113938" y="153200"/>
                    <a:pt x="93152" y="173986"/>
                  </a:cubicBezTo>
                  <a:lnTo>
                    <a:pt x="0" y="267908"/>
                  </a:lnTo>
                  <a:lnTo>
                    <a:pt x="130875" y="398782"/>
                  </a:lnTo>
                  <a:cubicBezTo>
                    <a:pt x="151660" y="419568"/>
                    <a:pt x="116247" y="454212"/>
                    <a:pt x="86993" y="453442"/>
                  </a:cubicBezTo>
                  <a:cubicBezTo>
                    <a:pt x="36183" y="451902"/>
                    <a:pt x="19246" y="518879"/>
                    <a:pt x="55429" y="556602"/>
                  </a:cubicBezTo>
                  <a:lnTo>
                    <a:pt x="60818" y="561991"/>
                  </a:lnTo>
                  <a:cubicBezTo>
                    <a:pt x="98541" y="598173"/>
                    <a:pt x="163978" y="579697"/>
                    <a:pt x="162438" y="528887"/>
                  </a:cubicBezTo>
                  <a:cubicBezTo>
                    <a:pt x="161669" y="499633"/>
                    <a:pt x="196312" y="464220"/>
                    <a:pt x="217098" y="485006"/>
                  </a:cubicBezTo>
                  <a:lnTo>
                    <a:pt x="347972" y="615880"/>
                  </a:lnTo>
                  <a:lnTo>
                    <a:pt x="441894" y="521958"/>
                  </a:lnTo>
                  <a:cubicBezTo>
                    <a:pt x="462680" y="501172"/>
                    <a:pt x="428037" y="466529"/>
                    <a:pt x="398012" y="467299"/>
                  </a:cubicBezTo>
                  <a:close/>
                </a:path>
              </a:pathLst>
            </a:custGeom>
            <a:solidFill>
              <a:srgbClr val="ED265B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 dirty="0"/>
            </a:p>
          </p:txBody>
        </p:sp>
        <p:sp>
          <p:nvSpPr>
            <p:cNvPr id="21" name="TextBox 37">
              <a:extLst>
                <a:ext uri="{FF2B5EF4-FFF2-40B4-BE49-F238E27FC236}">
                  <a16:creationId xmlns:a16="http://schemas.microsoft.com/office/drawing/2014/main" id="{2B97B65A-B915-E432-4AE0-50342E57F25E}"/>
                </a:ext>
              </a:extLst>
            </p:cNvPr>
            <p:cNvSpPr txBox="1"/>
            <p:nvPr/>
          </p:nvSpPr>
          <p:spPr>
            <a:xfrm>
              <a:off x="621455" y="4178966"/>
              <a:ext cx="2565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rgbClr val="ED265B"/>
                  </a:solidFill>
                </a:rPr>
                <a:t>2. A IA deve ser sobretaxada?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1949D1F1-1A65-B5DA-180F-48A6DE465687}"/>
              </a:ext>
            </a:extLst>
          </p:cNvPr>
          <p:cNvGrpSpPr/>
          <p:nvPr/>
        </p:nvGrpSpPr>
        <p:grpSpPr>
          <a:xfrm>
            <a:off x="3478450" y="1211452"/>
            <a:ext cx="2961803" cy="2217530"/>
            <a:chOff x="621455" y="5076675"/>
            <a:chExt cx="2565000" cy="2217530"/>
          </a:xfrm>
        </p:grpSpPr>
        <p:sp>
          <p:nvSpPr>
            <p:cNvPr id="22" name="Graphic 58" descr="Puzzle">
              <a:extLst>
                <a:ext uri="{FF2B5EF4-FFF2-40B4-BE49-F238E27FC236}">
                  <a16:creationId xmlns:a16="http://schemas.microsoft.com/office/drawing/2014/main" id="{EB8D4AA6-ECD1-14F3-7296-990E9DA93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390" y="5076675"/>
              <a:ext cx="419918" cy="419918"/>
            </a:xfrm>
            <a:custGeom>
              <a:avLst/>
              <a:gdLst>
                <a:gd name="connsiteX0" fmla="*/ 398012 w 615880"/>
                <a:gd name="connsiteY0" fmla="*/ 467299 h 615880"/>
                <a:gd name="connsiteX1" fmla="*/ 364909 w 615880"/>
                <a:gd name="connsiteY1" fmla="*/ 365679 h 615880"/>
                <a:gd name="connsiteX2" fmla="*/ 370298 w 615880"/>
                <a:gd name="connsiteY2" fmla="*/ 360290 h 615880"/>
                <a:gd name="connsiteX3" fmla="*/ 473458 w 615880"/>
                <a:gd name="connsiteY3" fmla="*/ 391854 h 615880"/>
                <a:gd name="connsiteX4" fmla="*/ 528117 w 615880"/>
                <a:gd name="connsiteY4" fmla="*/ 435735 h 615880"/>
                <a:gd name="connsiteX5" fmla="*/ 615880 w 615880"/>
                <a:gd name="connsiteY5" fmla="*/ 347972 h 615880"/>
                <a:gd name="connsiteX6" fmla="*/ 485006 w 615880"/>
                <a:gd name="connsiteY6" fmla="*/ 217098 h 615880"/>
                <a:gd name="connsiteX7" fmla="*/ 528887 w 615880"/>
                <a:gd name="connsiteY7" fmla="*/ 162438 h 615880"/>
                <a:gd name="connsiteX8" fmla="*/ 560451 w 615880"/>
                <a:gd name="connsiteY8" fmla="*/ 59278 h 615880"/>
                <a:gd name="connsiteX9" fmla="*/ 555062 w 615880"/>
                <a:gd name="connsiteY9" fmla="*/ 53890 h 615880"/>
                <a:gd name="connsiteX10" fmla="*/ 453442 w 615880"/>
                <a:gd name="connsiteY10" fmla="*/ 86993 h 615880"/>
                <a:gd name="connsiteX11" fmla="*/ 398782 w 615880"/>
                <a:gd name="connsiteY11" fmla="*/ 130875 h 615880"/>
                <a:gd name="connsiteX12" fmla="*/ 267908 w 615880"/>
                <a:gd name="connsiteY12" fmla="*/ 0 h 615880"/>
                <a:gd name="connsiteX13" fmla="*/ 179375 w 615880"/>
                <a:gd name="connsiteY13" fmla="*/ 87763 h 615880"/>
                <a:gd name="connsiteX14" fmla="*/ 223257 w 615880"/>
                <a:gd name="connsiteY14" fmla="*/ 142422 h 615880"/>
                <a:gd name="connsiteX15" fmla="*/ 256360 w 615880"/>
                <a:gd name="connsiteY15" fmla="*/ 244042 h 615880"/>
                <a:gd name="connsiteX16" fmla="*/ 250971 w 615880"/>
                <a:gd name="connsiteY16" fmla="*/ 249431 h 615880"/>
                <a:gd name="connsiteX17" fmla="*/ 147811 w 615880"/>
                <a:gd name="connsiteY17" fmla="*/ 217868 h 615880"/>
                <a:gd name="connsiteX18" fmla="*/ 93152 w 615880"/>
                <a:gd name="connsiteY18" fmla="*/ 173986 h 615880"/>
                <a:gd name="connsiteX19" fmla="*/ 0 w 615880"/>
                <a:gd name="connsiteY19" fmla="*/ 267908 h 615880"/>
                <a:gd name="connsiteX20" fmla="*/ 130875 w 615880"/>
                <a:gd name="connsiteY20" fmla="*/ 398782 h 615880"/>
                <a:gd name="connsiteX21" fmla="*/ 86993 w 615880"/>
                <a:gd name="connsiteY21" fmla="*/ 453442 h 615880"/>
                <a:gd name="connsiteX22" fmla="*/ 55429 w 615880"/>
                <a:gd name="connsiteY22" fmla="*/ 556602 h 615880"/>
                <a:gd name="connsiteX23" fmla="*/ 60818 w 615880"/>
                <a:gd name="connsiteY23" fmla="*/ 561991 h 615880"/>
                <a:gd name="connsiteX24" fmla="*/ 162438 w 615880"/>
                <a:gd name="connsiteY24" fmla="*/ 528887 h 615880"/>
                <a:gd name="connsiteX25" fmla="*/ 217098 w 615880"/>
                <a:gd name="connsiteY25" fmla="*/ 485006 h 615880"/>
                <a:gd name="connsiteX26" fmla="*/ 347972 w 615880"/>
                <a:gd name="connsiteY26" fmla="*/ 615880 h 615880"/>
                <a:gd name="connsiteX27" fmla="*/ 441894 w 615880"/>
                <a:gd name="connsiteY27" fmla="*/ 521958 h 615880"/>
                <a:gd name="connsiteX28" fmla="*/ 398012 w 615880"/>
                <a:gd name="connsiteY28" fmla="*/ 467299 h 61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5880" h="615880">
                  <a:moveTo>
                    <a:pt x="398012" y="467299"/>
                  </a:moveTo>
                  <a:cubicBezTo>
                    <a:pt x="347202" y="468839"/>
                    <a:pt x="328726" y="403401"/>
                    <a:pt x="364909" y="365679"/>
                  </a:cubicBezTo>
                  <a:lnTo>
                    <a:pt x="370298" y="360290"/>
                  </a:lnTo>
                  <a:cubicBezTo>
                    <a:pt x="408021" y="324107"/>
                    <a:pt x="474997" y="341044"/>
                    <a:pt x="473458" y="391854"/>
                  </a:cubicBezTo>
                  <a:cubicBezTo>
                    <a:pt x="472688" y="421108"/>
                    <a:pt x="507331" y="456521"/>
                    <a:pt x="528117" y="435735"/>
                  </a:cubicBezTo>
                  <a:lnTo>
                    <a:pt x="615880" y="347972"/>
                  </a:lnTo>
                  <a:lnTo>
                    <a:pt x="485006" y="217098"/>
                  </a:lnTo>
                  <a:cubicBezTo>
                    <a:pt x="464220" y="196312"/>
                    <a:pt x="499633" y="161669"/>
                    <a:pt x="528887" y="162438"/>
                  </a:cubicBezTo>
                  <a:cubicBezTo>
                    <a:pt x="579697" y="163978"/>
                    <a:pt x="596634" y="97001"/>
                    <a:pt x="560451" y="59278"/>
                  </a:cubicBezTo>
                  <a:lnTo>
                    <a:pt x="555062" y="53890"/>
                  </a:lnTo>
                  <a:cubicBezTo>
                    <a:pt x="517339" y="17707"/>
                    <a:pt x="451902" y="36183"/>
                    <a:pt x="453442" y="86993"/>
                  </a:cubicBezTo>
                  <a:cubicBezTo>
                    <a:pt x="454212" y="116247"/>
                    <a:pt x="419568" y="151660"/>
                    <a:pt x="398782" y="130875"/>
                  </a:cubicBezTo>
                  <a:lnTo>
                    <a:pt x="267908" y="0"/>
                  </a:lnTo>
                  <a:lnTo>
                    <a:pt x="179375" y="87763"/>
                  </a:lnTo>
                  <a:cubicBezTo>
                    <a:pt x="158589" y="108549"/>
                    <a:pt x="194002" y="143192"/>
                    <a:pt x="223257" y="142422"/>
                  </a:cubicBezTo>
                  <a:cubicBezTo>
                    <a:pt x="274067" y="140883"/>
                    <a:pt x="292543" y="206320"/>
                    <a:pt x="256360" y="244042"/>
                  </a:cubicBezTo>
                  <a:lnTo>
                    <a:pt x="250971" y="249431"/>
                  </a:lnTo>
                  <a:cubicBezTo>
                    <a:pt x="213248" y="285614"/>
                    <a:pt x="146272" y="268678"/>
                    <a:pt x="147811" y="217868"/>
                  </a:cubicBezTo>
                  <a:cubicBezTo>
                    <a:pt x="148581" y="188613"/>
                    <a:pt x="113938" y="153200"/>
                    <a:pt x="93152" y="173986"/>
                  </a:cubicBezTo>
                  <a:lnTo>
                    <a:pt x="0" y="267908"/>
                  </a:lnTo>
                  <a:lnTo>
                    <a:pt x="130875" y="398782"/>
                  </a:lnTo>
                  <a:cubicBezTo>
                    <a:pt x="151660" y="419568"/>
                    <a:pt x="116247" y="454212"/>
                    <a:pt x="86993" y="453442"/>
                  </a:cubicBezTo>
                  <a:cubicBezTo>
                    <a:pt x="36183" y="451902"/>
                    <a:pt x="19246" y="518879"/>
                    <a:pt x="55429" y="556602"/>
                  </a:cubicBezTo>
                  <a:lnTo>
                    <a:pt x="60818" y="561991"/>
                  </a:lnTo>
                  <a:cubicBezTo>
                    <a:pt x="98541" y="598173"/>
                    <a:pt x="163978" y="579697"/>
                    <a:pt x="162438" y="528887"/>
                  </a:cubicBezTo>
                  <a:cubicBezTo>
                    <a:pt x="161669" y="499633"/>
                    <a:pt x="196312" y="464220"/>
                    <a:pt x="217098" y="485006"/>
                  </a:cubicBezTo>
                  <a:lnTo>
                    <a:pt x="347972" y="615880"/>
                  </a:lnTo>
                  <a:lnTo>
                    <a:pt x="441894" y="521958"/>
                  </a:lnTo>
                  <a:cubicBezTo>
                    <a:pt x="462680" y="501172"/>
                    <a:pt x="428037" y="466529"/>
                    <a:pt x="398012" y="467299"/>
                  </a:cubicBezTo>
                  <a:close/>
                </a:path>
              </a:pathLst>
            </a:custGeom>
            <a:solidFill>
              <a:srgbClr val="ED265B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 dirty="0"/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F915F55E-C1D8-D553-259E-992D101F43EF}"/>
                </a:ext>
              </a:extLst>
            </p:cNvPr>
            <p:cNvSpPr txBox="1"/>
            <p:nvPr/>
          </p:nvSpPr>
          <p:spPr>
            <a:xfrm>
              <a:off x="621455" y="5478323"/>
              <a:ext cx="2565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rgbClr val="ED265B"/>
                  </a:solidFill>
                </a:rPr>
                <a:t>3. Se a IA evoluir, pode sair do controle?</a:t>
              </a:r>
            </a:p>
            <a:p>
              <a:r>
                <a:rPr lang="pt-BR" sz="1600" dirty="0">
                  <a:hlinkClick r:id="rId5"/>
                </a:rPr>
                <a:t>A IA pode ser mais perigosa que armas nucleares...</a:t>
              </a:r>
              <a:endParaRPr lang="pt-BR" sz="1600" dirty="0"/>
            </a:p>
            <a:p>
              <a:endParaRPr lang="pt-BR" sz="1600" dirty="0"/>
            </a:p>
            <a:p>
              <a:r>
                <a:rPr lang="pt-BR" sz="1600" dirty="0">
                  <a:hlinkClick r:id="rId6"/>
                </a:rPr>
                <a:t>Porém, não há indícios científicos ainda.</a:t>
              </a:r>
              <a:endParaRPr lang="pt-BR" sz="1600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6F45524-EE5F-D30B-2675-F06C1BFE2D7D}"/>
              </a:ext>
            </a:extLst>
          </p:cNvPr>
          <p:cNvGrpSpPr/>
          <p:nvPr/>
        </p:nvGrpSpPr>
        <p:grpSpPr>
          <a:xfrm>
            <a:off x="6111456" y="2408214"/>
            <a:ext cx="2961802" cy="987375"/>
            <a:chOff x="5957546" y="2821360"/>
            <a:chExt cx="2565000" cy="987375"/>
          </a:xfrm>
        </p:grpSpPr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6F68085C-FB73-1AC3-73E6-542327A3A6C3}"/>
                </a:ext>
              </a:extLst>
            </p:cNvPr>
            <p:cNvSpPr txBox="1"/>
            <p:nvPr/>
          </p:nvSpPr>
          <p:spPr>
            <a:xfrm>
              <a:off x="5957546" y="3223960"/>
              <a:ext cx="256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>
                  <a:solidFill>
                    <a:srgbClr val="ED265B"/>
                  </a:solidFill>
                </a:rPr>
                <a:t>4. </a:t>
              </a:r>
              <a:r>
                <a:rPr lang="pt-BR" sz="1600" b="1" dirty="0">
                  <a:solidFill>
                    <a:srgbClr val="ED265B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 China quer ser o país predominante em IA até 2030!</a:t>
              </a:r>
              <a:r>
                <a:rPr lang="pt-BR" sz="1600" dirty="0">
                  <a:solidFill>
                    <a:srgbClr val="ED265B"/>
                  </a:solidFill>
                </a:rPr>
                <a:t> </a:t>
              </a:r>
            </a:p>
          </p:txBody>
        </p:sp>
        <p:sp>
          <p:nvSpPr>
            <p:cNvPr id="27" name="Graphic 4" descr="Puzzle">
              <a:extLst>
                <a:ext uri="{FF2B5EF4-FFF2-40B4-BE49-F238E27FC236}">
                  <a16:creationId xmlns:a16="http://schemas.microsoft.com/office/drawing/2014/main" id="{D66C5BE4-D9DB-A4E6-B47F-8E3B144C96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4102" y="2821360"/>
              <a:ext cx="419918" cy="419918"/>
            </a:xfrm>
            <a:custGeom>
              <a:avLst/>
              <a:gdLst>
                <a:gd name="connsiteX0" fmla="*/ 398012 w 615880"/>
                <a:gd name="connsiteY0" fmla="*/ 467299 h 615880"/>
                <a:gd name="connsiteX1" fmla="*/ 364909 w 615880"/>
                <a:gd name="connsiteY1" fmla="*/ 365679 h 615880"/>
                <a:gd name="connsiteX2" fmla="*/ 370298 w 615880"/>
                <a:gd name="connsiteY2" fmla="*/ 360290 h 615880"/>
                <a:gd name="connsiteX3" fmla="*/ 473458 w 615880"/>
                <a:gd name="connsiteY3" fmla="*/ 391854 h 615880"/>
                <a:gd name="connsiteX4" fmla="*/ 528117 w 615880"/>
                <a:gd name="connsiteY4" fmla="*/ 435735 h 615880"/>
                <a:gd name="connsiteX5" fmla="*/ 615880 w 615880"/>
                <a:gd name="connsiteY5" fmla="*/ 347972 h 615880"/>
                <a:gd name="connsiteX6" fmla="*/ 485006 w 615880"/>
                <a:gd name="connsiteY6" fmla="*/ 217098 h 615880"/>
                <a:gd name="connsiteX7" fmla="*/ 528887 w 615880"/>
                <a:gd name="connsiteY7" fmla="*/ 162438 h 615880"/>
                <a:gd name="connsiteX8" fmla="*/ 560451 w 615880"/>
                <a:gd name="connsiteY8" fmla="*/ 59278 h 615880"/>
                <a:gd name="connsiteX9" fmla="*/ 555062 w 615880"/>
                <a:gd name="connsiteY9" fmla="*/ 53890 h 615880"/>
                <a:gd name="connsiteX10" fmla="*/ 453442 w 615880"/>
                <a:gd name="connsiteY10" fmla="*/ 86993 h 615880"/>
                <a:gd name="connsiteX11" fmla="*/ 398782 w 615880"/>
                <a:gd name="connsiteY11" fmla="*/ 130875 h 615880"/>
                <a:gd name="connsiteX12" fmla="*/ 267908 w 615880"/>
                <a:gd name="connsiteY12" fmla="*/ 0 h 615880"/>
                <a:gd name="connsiteX13" fmla="*/ 179375 w 615880"/>
                <a:gd name="connsiteY13" fmla="*/ 87763 h 615880"/>
                <a:gd name="connsiteX14" fmla="*/ 223257 w 615880"/>
                <a:gd name="connsiteY14" fmla="*/ 142422 h 615880"/>
                <a:gd name="connsiteX15" fmla="*/ 256360 w 615880"/>
                <a:gd name="connsiteY15" fmla="*/ 244042 h 615880"/>
                <a:gd name="connsiteX16" fmla="*/ 250971 w 615880"/>
                <a:gd name="connsiteY16" fmla="*/ 249431 h 615880"/>
                <a:gd name="connsiteX17" fmla="*/ 147811 w 615880"/>
                <a:gd name="connsiteY17" fmla="*/ 217868 h 615880"/>
                <a:gd name="connsiteX18" fmla="*/ 93152 w 615880"/>
                <a:gd name="connsiteY18" fmla="*/ 173986 h 615880"/>
                <a:gd name="connsiteX19" fmla="*/ 0 w 615880"/>
                <a:gd name="connsiteY19" fmla="*/ 267908 h 615880"/>
                <a:gd name="connsiteX20" fmla="*/ 130875 w 615880"/>
                <a:gd name="connsiteY20" fmla="*/ 398782 h 615880"/>
                <a:gd name="connsiteX21" fmla="*/ 86993 w 615880"/>
                <a:gd name="connsiteY21" fmla="*/ 453442 h 615880"/>
                <a:gd name="connsiteX22" fmla="*/ 55429 w 615880"/>
                <a:gd name="connsiteY22" fmla="*/ 556602 h 615880"/>
                <a:gd name="connsiteX23" fmla="*/ 60818 w 615880"/>
                <a:gd name="connsiteY23" fmla="*/ 561991 h 615880"/>
                <a:gd name="connsiteX24" fmla="*/ 162438 w 615880"/>
                <a:gd name="connsiteY24" fmla="*/ 528887 h 615880"/>
                <a:gd name="connsiteX25" fmla="*/ 217098 w 615880"/>
                <a:gd name="connsiteY25" fmla="*/ 485006 h 615880"/>
                <a:gd name="connsiteX26" fmla="*/ 347972 w 615880"/>
                <a:gd name="connsiteY26" fmla="*/ 615880 h 615880"/>
                <a:gd name="connsiteX27" fmla="*/ 441894 w 615880"/>
                <a:gd name="connsiteY27" fmla="*/ 521958 h 615880"/>
                <a:gd name="connsiteX28" fmla="*/ 398012 w 615880"/>
                <a:gd name="connsiteY28" fmla="*/ 467299 h 61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5880" h="615880">
                  <a:moveTo>
                    <a:pt x="398012" y="467299"/>
                  </a:moveTo>
                  <a:cubicBezTo>
                    <a:pt x="347202" y="468839"/>
                    <a:pt x="328726" y="403401"/>
                    <a:pt x="364909" y="365679"/>
                  </a:cubicBezTo>
                  <a:lnTo>
                    <a:pt x="370298" y="360290"/>
                  </a:lnTo>
                  <a:cubicBezTo>
                    <a:pt x="408021" y="324107"/>
                    <a:pt x="474997" y="341044"/>
                    <a:pt x="473458" y="391854"/>
                  </a:cubicBezTo>
                  <a:cubicBezTo>
                    <a:pt x="472688" y="421108"/>
                    <a:pt x="507331" y="456521"/>
                    <a:pt x="528117" y="435735"/>
                  </a:cubicBezTo>
                  <a:lnTo>
                    <a:pt x="615880" y="347972"/>
                  </a:lnTo>
                  <a:lnTo>
                    <a:pt x="485006" y="217098"/>
                  </a:lnTo>
                  <a:cubicBezTo>
                    <a:pt x="464220" y="196312"/>
                    <a:pt x="499633" y="161669"/>
                    <a:pt x="528887" y="162438"/>
                  </a:cubicBezTo>
                  <a:cubicBezTo>
                    <a:pt x="579697" y="163978"/>
                    <a:pt x="596634" y="97001"/>
                    <a:pt x="560451" y="59278"/>
                  </a:cubicBezTo>
                  <a:lnTo>
                    <a:pt x="555062" y="53890"/>
                  </a:lnTo>
                  <a:cubicBezTo>
                    <a:pt x="517339" y="17707"/>
                    <a:pt x="451902" y="36183"/>
                    <a:pt x="453442" y="86993"/>
                  </a:cubicBezTo>
                  <a:cubicBezTo>
                    <a:pt x="454212" y="116247"/>
                    <a:pt x="419568" y="151660"/>
                    <a:pt x="398782" y="130875"/>
                  </a:cubicBezTo>
                  <a:lnTo>
                    <a:pt x="267908" y="0"/>
                  </a:lnTo>
                  <a:lnTo>
                    <a:pt x="179375" y="87763"/>
                  </a:lnTo>
                  <a:cubicBezTo>
                    <a:pt x="158589" y="108549"/>
                    <a:pt x="194002" y="143192"/>
                    <a:pt x="223257" y="142422"/>
                  </a:cubicBezTo>
                  <a:cubicBezTo>
                    <a:pt x="274067" y="140883"/>
                    <a:pt x="292543" y="206320"/>
                    <a:pt x="256360" y="244042"/>
                  </a:cubicBezTo>
                  <a:lnTo>
                    <a:pt x="250971" y="249431"/>
                  </a:lnTo>
                  <a:cubicBezTo>
                    <a:pt x="213248" y="285614"/>
                    <a:pt x="146272" y="268678"/>
                    <a:pt x="147811" y="217868"/>
                  </a:cubicBezTo>
                  <a:cubicBezTo>
                    <a:pt x="148581" y="188613"/>
                    <a:pt x="113938" y="153200"/>
                    <a:pt x="93152" y="173986"/>
                  </a:cubicBezTo>
                  <a:lnTo>
                    <a:pt x="0" y="267908"/>
                  </a:lnTo>
                  <a:lnTo>
                    <a:pt x="130875" y="398782"/>
                  </a:lnTo>
                  <a:cubicBezTo>
                    <a:pt x="151660" y="419568"/>
                    <a:pt x="116247" y="454212"/>
                    <a:pt x="86993" y="453442"/>
                  </a:cubicBezTo>
                  <a:cubicBezTo>
                    <a:pt x="36183" y="451902"/>
                    <a:pt x="19246" y="518879"/>
                    <a:pt x="55429" y="556602"/>
                  </a:cubicBezTo>
                  <a:lnTo>
                    <a:pt x="60818" y="561991"/>
                  </a:lnTo>
                  <a:cubicBezTo>
                    <a:pt x="98541" y="598173"/>
                    <a:pt x="163978" y="579697"/>
                    <a:pt x="162438" y="528887"/>
                  </a:cubicBezTo>
                  <a:cubicBezTo>
                    <a:pt x="161669" y="499633"/>
                    <a:pt x="196312" y="464220"/>
                    <a:pt x="217098" y="485006"/>
                  </a:cubicBezTo>
                  <a:lnTo>
                    <a:pt x="347972" y="615880"/>
                  </a:lnTo>
                  <a:lnTo>
                    <a:pt x="441894" y="521958"/>
                  </a:lnTo>
                  <a:cubicBezTo>
                    <a:pt x="462680" y="501172"/>
                    <a:pt x="428037" y="466529"/>
                    <a:pt x="398012" y="467299"/>
                  </a:cubicBezTo>
                  <a:close/>
                </a:path>
              </a:pathLst>
            </a:custGeom>
            <a:solidFill>
              <a:srgbClr val="ED265B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pt-BR" sz="1600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3B8CA0C-586A-D642-DAE0-A4C0BF19FB94}"/>
              </a:ext>
            </a:extLst>
          </p:cNvPr>
          <p:cNvGrpSpPr/>
          <p:nvPr/>
        </p:nvGrpSpPr>
        <p:grpSpPr>
          <a:xfrm>
            <a:off x="6103666" y="4235138"/>
            <a:ext cx="2961802" cy="1478866"/>
            <a:chOff x="5957546" y="4121669"/>
            <a:chExt cx="2565000" cy="1478866"/>
          </a:xfrm>
        </p:grpSpPr>
        <p:sp>
          <p:nvSpPr>
            <p:cNvPr id="28" name="TextBox 37">
              <a:extLst>
                <a:ext uri="{FF2B5EF4-FFF2-40B4-BE49-F238E27FC236}">
                  <a16:creationId xmlns:a16="http://schemas.microsoft.com/office/drawing/2014/main" id="{29498D0C-92E4-E60C-A626-B6D9DE055B52}"/>
                </a:ext>
              </a:extLst>
            </p:cNvPr>
            <p:cNvSpPr txBox="1"/>
            <p:nvPr/>
          </p:nvSpPr>
          <p:spPr>
            <a:xfrm>
              <a:off x="5957546" y="4523317"/>
              <a:ext cx="2565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>
                  <a:solidFill>
                    <a:srgbClr val="ED265B"/>
                  </a:solidFill>
                </a:rPr>
                <a:t>5. LGPD</a:t>
              </a:r>
            </a:p>
            <a:p>
              <a:pPr algn="r"/>
              <a:r>
                <a:rPr lang="pt-BR" sz="1600" dirty="0">
                  <a:hlinkClick r:id="rId8"/>
                </a:rPr>
                <a:t>Podem fazer análises dos meus dados ou da minha face sem o meu consentimento? </a:t>
              </a:r>
              <a:endParaRPr lang="pt-BR" sz="1600" dirty="0"/>
            </a:p>
          </p:txBody>
        </p:sp>
        <p:sp>
          <p:nvSpPr>
            <p:cNvPr id="29" name="Graphic 4" descr="Puzzle">
              <a:extLst>
                <a:ext uri="{FF2B5EF4-FFF2-40B4-BE49-F238E27FC236}">
                  <a16:creationId xmlns:a16="http://schemas.microsoft.com/office/drawing/2014/main" id="{2DB45853-221A-769C-9044-F6B8DAD024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4102" y="4121669"/>
              <a:ext cx="419918" cy="419918"/>
            </a:xfrm>
            <a:custGeom>
              <a:avLst/>
              <a:gdLst>
                <a:gd name="connsiteX0" fmla="*/ 398012 w 615880"/>
                <a:gd name="connsiteY0" fmla="*/ 467299 h 615880"/>
                <a:gd name="connsiteX1" fmla="*/ 364909 w 615880"/>
                <a:gd name="connsiteY1" fmla="*/ 365679 h 615880"/>
                <a:gd name="connsiteX2" fmla="*/ 370298 w 615880"/>
                <a:gd name="connsiteY2" fmla="*/ 360290 h 615880"/>
                <a:gd name="connsiteX3" fmla="*/ 473458 w 615880"/>
                <a:gd name="connsiteY3" fmla="*/ 391854 h 615880"/>
                <a:gd name="connsiteX4" fmla="*/ 528117 w 615880"/>
                <a:gd name="connsiteY4" fmla="*/ 435735 h 615880"/>
                <a:gd name="connsiteX5" fmla="*/ 615880 w 615880"/>
                <a:gd name="connsiteY5" fmla="*/ 347972 h 615880"/>
                <a:gd name="connsiteX6" fmla="*/ 485006 w 615880"/>
                <a:gd name="connsiteY6" fmla="*/ 217098 h 615880"/>
                <a:gd name="connsiteX7" fmla="*/ 528887 w 615880"/>
                <a:gd name="connsiteY7" fmla="*/ 162438 h 615880"/>
                <a:gd name="connsiteX8" fmla="*/ 560451 w 615880"/>
                <a:gd name="connsiteY8" fmla="*/ 59278 h 615880"/>
                <a:gd name="connsiteX9" fmla="*/ 555062 w 615880"/>
                <a:gd name="connsiteY9" fmla="*/ 53890 h 615880"/>
                <a:gd name="connsiteX10" fmla="*/ 453442 w 615880"/>
                <a:gd name="connsiteY10" fmla="*/ 86993 h 615880"/>
                <a:gd name="connsiteX11" fmla="*/ 398782 w 615880"/>
                <a:gd name="connsiteY11" fmla="*/ 130875 h 615880"/>
                <a:gd name="connsiteX12" fmla="*/ 267908 w 615880"/>
                <a:gd name="connsiteY12" fmla="*/ 0 h 615880"/>
                <a:gd name="connsiteX13" fmla="*/ 179375 w 615880"/>
                <a:gd name="connsiteY13" fmla="*/ 87763 h 615880"/>
                <a:gd name="connsiteX14" fmla="*/ 223257 w 615880"/>
                <a:gd name="connsiteY14" fmla="*/ 142422 h 615880"/>
                <a:gd name="connsiteX15" fmla="*/ 256360 w 615880"/>
                <a:gd name="connsiteY15" fmla="*/ 244042 h 615880"/>
                <a:gd name="connsiteX16" fmla="*/ 250971 w 615880"/>
                <a:gd name="connsiteY16" fmla="*/ 249431 h 615880"/>
                <a:gd name="connsiteX17" fmla="*/ 147811 w 615880"/>
                <a:gd name="connsiteY17" fmla="*/ 217868 h 615880"/>
                <a:gd name="connsiteX18" fmla="*/ 93152 w 615880"/>
                <a:gd name="connsiteY18" fmla="*/ 173986 h 615880"/>
                <a:gd name="connsiteX19" fmla="*/ 0 w 615880"/>
                <a:gd name="connsiteY19" fmla="*/ 267908 h 615880"/>
                <a:gd name="connsiteX20" fmla="*/ 130875 w 615880"/>
                <a:gd name="connsiteY20" fmla="*/ 398782 h 615880"/>
                <a:gd name="connsiteX21" fmla="*/ 86993 w 615880"/>
                <a:gd name="connsiteY21" fmla="*/ 453442 h 615880"/>
                <a:gd name="connsiteX22" fmla="*/ 55429 w 615880"/>
                <a:gd name="connsiteY22" fmla="*/ 556602 h 615880"/>
                <a:gd name="connsiteX23" fmla="*/ 60818 w 615880"/>
                <a:gd name="connsiteY23" fmla="*/ 561991 h 615880"/>
                <a:gd name="connsiteX24" fmla="*/ 162438 w 615880"/>
                <a:gd name="connsiteY24" fmla="*/ 528887 h 615880"/>
                <a:gd name="connsiteX25" fmla="*/ 217098 w 615880"/>
                <a:gd name="connsiteY25" fmla="*/ 485006 h 615880"/>
                <a:gd name="connsiteX26" fmla="*/ 347972 w 615880"/>
                <a:gd name="connsiteY26" fmla="*/ 615880 h 615880"/>
                <a:gd name="connsiteX27" fmla="*/ 441894 w 615880"/>
                <a:gd name="connsiteY27" fmla="*/ 521958 h 615880"/>
                <a:gd name="connsiteX28" fmla="*/ 398012 w 615880"/>
                <a:gd name="connsiteY28" fmla="*/ 467299 h 61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5880" h="615880">
                  <a:moveTo>
                    <a:pt x="398012" y="467299"/>
                  </a:moveTo>
                  <a:cubicBezTo>
                    <a:pt x="347202" y="468839"/>
                    <a:pt x="328726" y="403401"/>
                    <a:pt x="364909" y="365679"/>
                  </a:cubicBezTo>
                  <a:lnTo>
                    <a:pt x="370298" y="360290"/>
                  </a:lnTo>
                  <a:cubicBezTo>
                    <a:pt x="408021" y="324107"/>
                    <a:pt x="474997" y="341044"/>
                    <a:pt x="473458" y="391854"/>
                  </a:cubicBezTo>
                  <a:cubicBezTo>
                    <a:pt x="472688" y="421108"/>
                    <a:pt x="507331" y="456521"/>
                    <a:pt x="528117" y="435735"/>
                  </a:cubicBezTo>
                  <a:lnTo>
                    <a:pt x="615880" y="347972"/>
                  </a:lnTo>
                  <a:lnTo>
                    <a:pt x="485006" y="217098"/>
                  </a:lnTo>
                  <a:cubicBezTo>
                    <a:pt x="464220" y="196312"/>
                    <a:pt x="499633" y="161669"/>
                    <a:pt x="528887" y="162438"/>
                  </a:cubicBezTo>
                  <a:cubicBezTo>
                    <a:pt x="579697" y="163978"/>
                    <a:pt x="596634" y="97001"/>
                    <a:pt x="560451" y="59278"/>
                  </a:cubicBezTo>
                  <a:lnTo>
                    <a:pt x="555062" y="53890"/>
                  </a:lnTo>
                  <a:cubicBezTo>
                    <a:pt x="517339" y="17707"/>
                    <a:pt x="451902" y="36183"/>
                    <a:pt x="453442" y="86993"/>
                  </a:cubicBezTo>
                  <a:cubicBezTo>
                    <a:pt x="454212" y="116247"/>
                    <a:pt x="419568" y="151660"/>
                    <a:pt x="398782" y="130875"/>
                  </a:cubicBezTo>
                  <a:lnTo>
                    <a:pt x="267908" y="0"/>
                  </a:lnTo>
                  <a:lnTo>
                    <a:pt x="179375" y="87763"/>
                  </a:lnTo>
                  <a:cubicBezTo>
                    <a:pt x="158589" y="108549"/>
                    <a:pt x="194002" y="143192"/>
                    <a:pt x="223257" y="142422"/>
                  </a:cubicBezTo>
                  <a:cubicBezTo>
                    <a:pt x="274067" y="140883"/>
                    <a:pt x="292543" y="206320"/>
                    <a:pt x="256360" y="244042"/>
                  </a:cubicBezTo>
                  <a:lnTo>
                    <a:pt x="250971" y="249431"/>
                  </a:lnTo>
                  <a:cubicBezTo>
                    <a:pt x="213248" y="285614"/>
                    <a:pt x="146272" y="268678"/>
                    <a:pt x="147811" y="217868"/>
                  </a:cubicBezTo>
                  <a:cubicBezTo>
                    <a:pt x="148581" y="188613"/>
                    <a:pt x="113938" y="153200"/>
                    <a:pt x="93152" y="173986"/>
                  </a:cubicBezTo>
                  <a:lnTo>
                    <a:pt x="0" y="267908"/>
                  </a:lnTo>
                  <a:lnTo>
                    <a:pt x="130875" y="398782"/>
                  </a:lnTo>
                  <a:cubicBezTo>
                    <a:pt x="151660" y="419568"/>
                    <a:pt x="116247" y="454212"/>
                    <a:pt x="86993" y="453442"/>
                  </a:cubicBezTo>
                  <a:cubicBezTo>
                    <a:pt x="36183" y="451902"/>
                    <a:pt x="19246" y="518879"/>
                    <a:pt x="55429" y="556602"/>
                  </a:cubicBezTo>
                  <a:lnTo>
                    <a:pt x="60818" y="561991"/>
                  </a:lnTo>
                  <a:cubicBezTo>
                    <a:pt x="98541" y="598173"/>
                    <a:pt x="163978" y="579697"/>
                    <a:pt x="162438" y="528887"/>
                  </a:cubicBezTo>
                  <a:cubicBezTo>
                    <a:pt x="161669" y="499633"/>
                    <a:pt x="196312" y="464220"/>
                    <a:pt x="217098" y="485006"/>
                  </a:cubicBezTo>
                  <a:lnTo>
                    <a:pt x="347972" y="615880"/>
                  </a:lnTo>
                  <a:lnTo>
                    <a:pt x="441894" y="521958"/>
                  </a:lnTo>
                  <a:cubicBezTo>
                    <a:pt x="462680" y="501172"/>
                    <a:pt x="428037" y="466529"/>
                    <a:pt x="398012" y="467299"/>
                  </a:cubicBezTo>
                  <a:close/>
                </a:path>
              </a:pathLst>
            </a:custGeom>
            <a:solidFill>
              <a:srgbClr val="ED265B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95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grpSp>
        <p:nvGrpSpPr>
          <p:cNvPr id="29" name="Groupe 67">
            <a:extLst>
              <a:ext uri="{FF2B5EF4-FFF2-40B4-BE49-F238E27FC236}">
                <a16:creationId xmlns:a16="http://schemas.microsoft.com/office/drawing/2014/main" id="{CE8A2F2C-C7DF-D336-EAED-09A53FB9E1FF}"/>
              </a:ext>
            </a:extLst>
          </p:cNvPr>
          <p:cNvGrpSpPr/>
          <p:nvPr/>
        </p:nvGrpSpPr>
        <p:grpSpPr>
          <a:xfrm>
            <a:off x="3727726" y="2183135"/>
            <a:ext cx="5441399" cy="461665"/>
            <a:chOff x="4682269" y="1767843"/>
            <a:chExt cx="7255198" cy="615552"/>
          </a:xfrm>
        </p:grpSpPr>
        <p:cxnSp>
          <p:nvCxnSpPr>
            <p:cNvPr id="30" name="Straight Connector 43">
              <a:extLst>
                <a:ext uri="{FF2B5EF4-FFF2-40B4-BE49-F238E27FC236}">
                  <a16:creationId xmlns:a16="http://schemas.microsoft.com/office/drawing/2014/main" id="{AB9C1F45-0187-2664-6957-B1224C516489}"/>
                </a:ext>
              </a:extLst>
            </p:cNvPr>
            <p:cNvCxnSpPr>
              <a:cxnSpLocks/>
            </p:cNvCxnSpPr>
            <p:nvPr/>
          </p:nvCxnSpPr>
          <p:spPr>
            <a:xfrm>
              <a:off x="4682269" y="2075618"/>
              <a:ext cx="2315297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82">
              <a:extLst>
                <a:ext uri="{FF2B5EF4-FFF2-40B4-BE49-F238E27FC236}">
                  <a16:creationId xmlns:a16="http://schemas.microsoft.com/office/drawing/2014/main" id="{9BE4F325-1D3E-077C-B53C-78A3C4D2AC8A}"/>
                </a:ext>
              </a:extLst>
            </p:cNvPr>
            <p:cNvSpPr txBox="1"/>
            <p:nvPr/>
          </p:nvSpPr>
          <p:spPr>
            <a:xfrm>
              <a:off x="7150601" y="1767843"/>
              <a:ext cx="4786866" cy="61555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2400" b="1" dirty="0">
                  <a:solidFill>
                    <a:srgbClr val="ED265B"/>
                  </a:solidFill>
                </a:rPr>
                <a:t>IA</a:t>
              </a:r>
            </a:p>
          </p:txBody>
        </p:sp>
      </p:grpSp>
      <p:grpSp>
        <p:nvGrpSpPr>
          <p:cNvPr id="32" name="Groupe 63">
            <a:extLst>
              <a:ext uri="{FF2B5EF4-FFF2-40B4-BE49-F238E27FC236}">
                <a16:creationId xmlns:a16="http://schemas.microsoft.com/office/drawing/2014/main" id="{F50A7840-1889-02CB-6E53-817323C2CEC2}"/>
              </a:ext>
            </a:extLst>
          </p:cNvPr>
          <p:cNvGrpSpPr/>
          <p:nvPr/>
        </p:nvGrpSpPr>
        <p:grpSpPr>
          <a:xfrm>
            <a:off x="3202137" y="2831943"/>
            <a:ext cx="4963442" cy="461665"/>
            <a:chOff x="3981484" y="2643136"/>
            <a:chExt cx="6617922" cy="615552"/>
          </a:xfrm>
        </p:grpSpPr>
        <p:cxnSp>
          <p:nvCxnSpPr>
            <p:cNvPr id="33" name="Straight Connector 43">
              <a:extLst>
                <a:ext uri="{FF2B5EF4-FFF2-40B4-BE49-F238E27FC236}">
                  <a16:creationId xmlns:a16="http://schemas.microsoft.com/office/drawing/2014/main" id="{B01EFA46-AFB2-B91D-2A33-5D348C67A13E}"/>
                </a:ext>
              </a:extLst>
            </p:cNvPr>
            <p:cNvCxnSpPr>
              <a:cxnSpLocks/>
            </p:cNvCxnSpPr>
            <p:nvPr/>
          </p:nvCxnSpPr>
          <p:spPr>
            <a:xfrm>
              <a:off x="3981484" y="2950911"/>
              <a:ext cx="1657316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82">
              <a:extLst>
                <a:ext uri="{FF2B5EF4-FFF2-40B4-BE49-F238E27FC236}">
                  <a16:creationId xmlns:a16="http://schemas.microsoft.com/office/drawing/2014/main" id="{799E546C-3660-C490-AB53-8FE8736D1AB6}"/>
                </a:ext>
              </a:extLst>
            </p:cNvPr>
            <p:cNvSpPr txBox="1"/>
            <p:nvPr/>
          </p:nvSpPr>
          <p:spPr>
            <a:xfrm>
              <a:off x="5812538" y="2643136"/>
              <a:ext cx="4786868" cy="61555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2400" b="1" dirty="0" err="1">
                  <a:solidFill>
                    <a:srgbClr val="ED265B"/>
                  </a:solidFill>
                </a:rPr>
                <a:t>Deep</a:t>
              </a:r>
              <a:r>
                <a:rPr lang="pt-BR" sz="2400" b="1" dirty="0">
                  <a:solidFill>
                    <a:srgbClr val="ED265B"/>
                  </a:solidFill>
                </a:rPr>
                <a:t> Learning</a:t>
              </a:r>
            </a:p>
          </p:txBody>
        </p:sp>
      </p:grpSp>
      <p:grpSp>
        <p:nvGrpSpPr>
          <p:cNvPr id="35" name="Groupe 64">
            <a:extLst>
              <a:ext uri="{FF2B5EF4-FFF2-40B4-BE49-F238E27FC236}">
                <a16:creationId xmlns:a16="http://schemas.microsoft.com/office/drawing/2014/main" id="{5D37C4CC-8A23-DAE5-5E2A-936A01D912FC}"/>
              </a:ext>
            </a:extLst>
          </p:cNvPr>
          <p:cNvGrpSpPr/>
          <p:nvPr/>
        </p:nvGrpSpPr>
        <p:grpSpPr>
          <a:xfrm>
            <a:off x="2865659" y="3480750"/>
            <a:ext cx="4963442" cy="461665"/>
            <a:chOff x="3532846" y="3405750"/>
            <a:chExt cx="6617922" cy="615552"/>
          </a:xfrm>
        </p:grpSpPr>
        <p:cxnSp>
          <p:nvCxnSpPr>
            <p:cNvPr id="36" name="Straight Connector 43">
              <a:extLst>
                <a:ext uri="{FF2B5EF4-FFF2-40B4-BE49-F238E27FC236}">
                  <a16:creationId xmlns:a16="http://schemas.microsoft.com/office/drawing/2014/main" id="{7B6A48C9-CF18-066F-B9C0-217C4D8B305F}"/>
                </a:ext>
              </a:extLst>
            </p:cNvPr>
            <p:cNvCxnSpPr>
              <a:cxnSpLocks/>
            </p:cNvCxnSpPr>
            <p:nvPr/>
          </p:nvCxnSpPr>
          <p:spPr>
            <a:xfrm>
              <a:off x="3532846" y="3713525"/>
              <a:ext cx="1657316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82">
              <a:extLst>
                <a:ext uri="{FF2B5EF4-FFF2-40B4-BE49-F238E27FC236}">
                  <a16:creationId xmlns:a16="http://schemas.microsoft.com/office/drawing/2014/main" id="{D5E96388-D551-269D-07E8-1E5BA0AE6307}"/>
                </a:ext>
              </a:extLst>
            </p:cNvPr>
            <p:cNvSpPr txBox="1"/>
            <p:nvPr/>
          </p:nvSpPr>
          <p:spPr>
            <a:xfrm>
              <a:off x="5363900" y="3405750"/>
              <a:ext cx="4786868" cy="61555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2400" b="1" dirty="0" err="1">
                  <a:solidFill>
                    <a:srgbClr val="ED265B"/>
                  </a:solidFill>
                </a:rPr>
                <a:t>Machine</a:t>
              </a:r>
              <a:r>
                <a:rPr lang="pt-BR" sz="2400" b="1" dirty="0">
                  <a:solidFill>
                    <a:srgbClr val="ED265B"/>
                  </a:solidFill>
                </a:rPr>
                <a:t> Learning</a:t>
              </a:r>
            </a:p>
          </p:txBody>
        </p:sp>
      </p:grpSp>
      <p:grpSp>
        <p:nvGrpSpPr>
          <p:cNvPr id="38" name="Groupe 65">
            <a:extLst>
              <a:ext uri="{FF2B5EF4-FFF2-40B4-BE49-F238E27FC236}">
                <a16:creationId xmlns:a16="http://schemas.microsoft.com/office/drawing/2014/main" id="{3B2CD812-6B8C-CB56-0A2F-8A275AAC553C}"/>
              </a:ext>
            </a:extLst>
          </p:cNvPr>
          <p:cNvGrpSpPr/>
          <p:nvPr/>
        </p:nvGrpSpPr>
        <p:grpSpPr>
          <a:xfrm>
            <a:off x="2743582" y="4129556"/>
            <a:ext cx="4612349" cy="461665"/>
            <a:chOff x="3277653" y="4070480"/>
            <a:chExt cx="6149798" cy="615552"/>
          </a:xfrm>
        </p:grpSpPr>
        <p:cxnSp>
          <p:nvCxnSpPr>
            <p:cNvPr id="39" name="Straight Connector 43">
              <a:extLst>
                <a:ext uri="{FF2B5EF4-FFF2-40B4-BE49-F238E27FC236}">
                  <a16:creationId xmlns:a16="http://schemas.microsoft.com/office/drawing/2014/main" id="{469B63BA-89DD-95E9-F856-5548C752228B}"/>
                </a:ext>
              </a:extLst>
            </p:cNvPr>
            <p:cNvCxnSpPr>
              <a:cxnSpLocks/>
            </p:cNvCxnSpPr>
            <p:nvPr/>
          </p:nvCxnSpPr>
          <p:spPr>
            <a:xfrm>
              <a:off x="3277653" y="4378255"/>
              <a:ext cx="1149423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82">
              <a:extLst>
                <a:ext uri="{FF2B5EF4-FFF2-40B4-BE49-F238E27FC236}">
                  <a16:creationId xmlns:a16="http://schemas.microsoft.com/office/drawing/2014/main" id="{2B0DB5B5-752F-0816-0329-F2E55A50A03F}"/>
                </a:ext>
              </a:extLst>
            </p:cNvPr>
            <p:cNvSpPr txBox="1"/>
            <p:nvPr/>
          </p:nvSpPr>
          <p:spPr>
            <a:xfrm>
              <a:off x="4640585" y="4070480"/>
              <a:ext cx="4786866" cy="61555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2400" b="1" dirty="0">
                  <a:solidFill>
                    <a:srgbClr val="ED265B"/>
                  </a:solidFill>
                </a:rPr>
                <a:t>Ciência de Dados</a:t>
              </a:r>
            </a:p>
          </p:txBody>
        </p:sp>
      </p:grpSp>
      <p:grpSp>
        <p:nvGrpSpPr>
          <p:cNvPr id="41" name="Groupe 66">
            <a:extLst>
              <a:ext uri="{FF2B5EF4-FFF2-40B4-BE49-F238E27FC236}">
                <a16:creationId xmlns:a16="http://schemas.microsoft.com/office/drawing/2014/main" id="{3E9B9D5E-E880-AAD0-717D-828A1E8CE8A9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1412776"/>
            <a:ext cx="4014530" cy="4234740"/>
            <a:chOff x="670530" y="951978"/>
            <a:chExt cx="4471938" cy="4717238"/>
          </a:xfrm>
        </p:grpSpPr>
        <p:grpSp>
          <p:nvGrpSpPr>
            <p:cNvPr id="42" name="Group 4">
              <a:extLst>
                <a:ext uri="{FF2B5EF4-FFF2-40B4-BE49-F238E27FC236}">
                  <a16:creationId xmlns:a16="http://schemas.microsoft.com/office/drawing/2014/main" id="{E477AAD9-5448-4C04-9CEB-2DBC16A326F9}"/>
                </a:ext>
              </a:extLst>
            </p:cNvPr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B63C84FB-61D5-5C71-7A63-07DD12870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42" y="5476642"/>
                <a:ext cx="651359" cy="181750"/>
              </a:xfrm>
              <a:custGeom>
                <a:avLst/>
                <a:gdLst>
                  <a:gd name="T0" fmla="*/ 1083 w 1083"/>
                  <a:gd name="T1" fmla="*/ 85 h 170"/>
                  <a:gd name="T2" fmla="*/ 542 w 1083"/>
                  <a:gd name="T3" fmla="*/ 170 h 170"/>
                  <a:gd name="T4" fmla="*/ 0 w 1083"/>
                  <a:gd name="T5" fmla="*/ 85 h 170"/>
                  <a:gd name="T6" fmla="*/ 542 w 1083"/>
                  <a:gd name="T7" fmla="*/ 0 h 170"/>
                  <a:gd name="T8" fmla="*/ 1083 w 1083"/>
                  <a:gd name="T9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3" h="17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350" b="1" dirty="0"/>
              </a:p>
            </p:txBody>
          </p:sp>
          <p:grpSp>
            <p:nvGrpSpPr>
              <p:cNvPr id="48" name="Group 3">
                <a:extLst>
                  <a:ext uri="{FF2B5EF4-FFF2-40B4-BE49-F238E27FC236}">
                    <a16:creationId xmlns:a16="http://schemas.microsoft.com/office/drawing/2014/main" id="{BD8CBF07-DD33-D5BF-7C4D-7879C0378A11}"/>
                  </a:ext>
                </a:extLst>
              </p:cNvPr>
              <p:cNvGrpSpPr/>
              <p:nvPr/>
            </p:nvGrpSpPr>
            <p:grpSpPr>
              <a:xfrm>
                <a:off x="2651525" y="4876246"/>
                <a:ext cx="519599" cy="697470"/>
                <a:chOff x="3046615" y="4922864"/>
                <a:chExt cx="705977" cy="947650"/>
              </a:xfrm>
            </p:grpSpPr>
            <p:grpSp>
              <p:nvGrpSpPr>
                <p:cNvPr id="61" name="Group 22">
                  <a:extLst>
                    <a:ext uri="{FF2B5EF4-FFF2-40B4-BE49-F238E27FC236}">
                      <a16:creationId xmlns:a16="http://schemas.microsoft.com/office/drawing/2014/main" id="{C27FEE45-3647-12A8-DBF5-9B80097A551E}"/>
                    </a:ext>
                  </a:extLst>
                </p:cNvPr>
                <p:cNvGrpSpPr/>
                <p:nvPr/>
              </p:nvGrpSpPr>
              <p:grpSpPr>
                <a:xfrm>
                  <a:off x="3063057" y="4998419"/>
                  <a:ext cx="689535" cy="872095"/>
                  <a:chOff x="1639547" y="5404524"/>
                  <a:chExt cx="630177" cy="797022"/>
                </a:xfrm>
              </p:grpSpPr>
              <p:sp>
                <p:nvSpPr>
                  <p:cNvPr id="64" name="Freeform 8">
                    <a:extLst>
                      <a:ext uri="{FF2B5EF4-FFF2-40B4-BE49-F238E27FC236}">
                        <a16:creationId xmlns:a16="http://schemas.microsoft.com/office/drawing/2014/main" id="{160F52DC-6F6B-D81E-B5E6-8A0E5837A6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556125" y="5487946"/>
                    <a:ext cx="797022" cy="630177"/>
                  </a:xfrm>
                  <a:custGeom>
                    <a:avLst/>
                    <a:gdLst>
                      <a:gd name="T0" fmla="*/ 793 w 939"/>
                      <a:gd name="T1" fmla="*/ 650 h 650"/>
                      <a:gd name="T2" fmla="*/ 0 w 939"/>
                      <a:gd name="T3" fmla="*/ 326 h 650"/>
                      <a:gd name="T4" fmla="*/ 793 w 939"/>
                      <a:gd name="T5" fmla="*/ 0 h 650"/>
                      <a:gd name="T6" fmla="*/ 939 w 939"/>
                      <a:gd name="T7" fmla="*/ 0 h 650"/>
                      <a:gd name="T8" fmla="*/ 939 w 939"/>
                      <a:gd name="T9" fmla="*/ 650 h 650"/>
                      <a:gd name="T10" fmla="*/ 793 w 939"/>
                      <a:gd name="T11" fmla="*/ 650 h 650"/>
                      <a:gd name="connsiteX0" fmla="*/ 8445 w 10000"/>
                      <a:gd name="connsiteY0" fmla="*/ 10000 h 10000"/>
                      <a:gd name="connsiteX1" fmla="*/ 0 w 10000"/>
                      <a:gd name="connsiteY1" fmla="*/ 5015 h 10000"/>
                      <a:gd name="connsiteX2" fmla="*/ 8445 w 10000"/>
                      <a:gd name="connsiteY2" fmla="*/ 0 h 10000"/>
                      <a:gd name="connsiteX3" fmla="*/ 8755 w 10000"/>
                      <a:gd name="connsiteY3" fmla="*/ 92 h 10000"/>
                      <a:gd name="connsiteX4" fmla="*/ 10000 w 10000"/>
                      <a:gd name="connsiteY4" fmla="*/ 10000 h 10000"/>
                      <a:gd name="connsiteX5" fmla="*/ 8445 w 10000"/>
                      <a:gd name="connsiteY5" fmla="*/ 10000 h 10000"/>
                      <a:gd name="connsiteX0" fmla="*/ 8445 w 8755"/>
                      <a:gd name="connsiteY0" fmla="*/ 10000 h 10000"/>
                      <a:gd name="connsiteX1" fmla="*/ 0 w 8755"/>
                      <a:gd name="connsiteY1" fmla="*/ 5015 h 10000"/>
                      <a:gd name="connsiteX2" fmla="*/ 8445 w 8755"/>
                      <a:gd name="connsiteY2" fmla="*/ 0 h 10000"/>
                      <a:gd name="connsiteX3" fmla="*/ 8755 w 8755"/>
                      <a:gd name="connsiteY3" fmla="*/ 92 h 10000"/>
                      <a:gd name="connsiteX4" fmla="*/ 8666 w 8755"/>
                      <a:gd name="connsiteY4" fmla="*/ 9708 h 10000"/>
                      <a:gd name="connsiteX5" fmla="*/ 8445 w 8755"/>
                      <a:gd name="connsiteY5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55" h="1000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ED265B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  <p:sp>
                <p:nvSpPr>
                  <p:cNvPr id="65" name="Freeform 22">
                    <a:extLst>
                      <a:ext uri="{FF2B5EF4-FFF2-40B4-BE49-F238E27FC236}">
                        <a16:creationId xmlns:a16="http://schemas.microsoft.com/office/drawing/2014/main" id="{B716AAEA-F0EC-A6D0-C72B-5578283934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831665" y="5968751"/>
                    <a:ext cx="261766" cy="203596"/>
                  </a:xfrm>
                  <a:custGeom>
                    <a:avLst/>
                    <a:gdLst>
                      <a:gd name="T0" fmla="*/ 114 w 114"/>
                      <a:gd name="T1" fmla="*/ 49 h 88"/>
                      <a:gd name="T2" fmla="*/ 107 w 114"/>
                      <a:gd name="T3" fmla="*/ 0 h 88"/>
                      <a:gd name="T4" fmla="*/ 0 w 114"/>
                      <a:gd name="T5" fmla="*/ 44 h 88"/>
                      <a:gd name="T6" fmla="*/ 109 w 114"/>
                      <a:gd name="T7" fmla="*/ 88 h 88"/>
                      <a:gd name="T8" fmla="*/ 114 w 114"/>
                      <a:gd name="T9" fmla="*/ 49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88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</p:grpSp>
            <p:sp>
              <p:nvSpPr>
                <p:cNvPr id="62" name="Oval 39">
                  <a:extLst>
                    <a:ext uri="{FF2B5EF4-FFF2-40B4-BE49-F238E27FC236}">
                      <a16:creationId xmlns:a16="http://schemas.microsoft.com/office/drawing/2014/main" id="{8FECC7CB-8AE4-BC5D-63B1-315B992820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63" name="Freeform 41">
                  <a:extLst>
                    <a:ext uri="{FF2B5EF4-FFF2-40B4-BE49-F238E27FC236}">
                      <a16:creationId xmlns:a16="http://schemas.microsoft.com/office/drawing/2014/main" id="{FF23EF44-76C9-FF80-CE06-671EC216C9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46615" y="4922864"/>
                  <a:ext cx="701193" cy="188206"/>
                </a:xfrm>
                <a:custGeom>
                  <a:avLst/>
                  <a:gdLst>
                    <a:gd name="T0" fmla="*/ 163 w 323"/>
                    <a:gd name="T1" fmla="*/ 87 h 87"/>
                    <a:gd name="T2" fmla="*/ 19 w 323"/>
                    <a:gd name="T3" fmla="*/ 64 h 87"/>
                    <a:gd name="T4" fmla="*/ 1 w 323"/>
                    <a:gd name="T5" fmla="*/ 40 h 87"/>
                    <a:gd name="T6" fmla="*/ 92 w 323"/>
                    <a:gd name="T7" fmla="*/ 4 h 87"/>
                    <a:gd name="T8" fmla="*/ 161 w 323"/>
                    <a:gd name="T9" fmla="*/ 0 h 87"/>
                    <a:gd name="T10" fmla="*/ 304 w 323"/>
                    <a:gd name="T11" fmla="*/ 23 h 87"/>
                    <a:gd name="T12" fmla="*/ 322 w 323"/>
                    <a:gd name="T13" fmla="*/ 46 h 87"/>
                    <a:gd name="T14" fmla="*/ 231 w 323"/>
                    <a:gd name="T15" fmla="*/ 83 h 87"/>
                    <a:gd name="T16" fmla="*/ 163 w 323"/>
                    <a:gd name="T17" fmla="*/ 87 h 87"/>
                    <a:gd name="T18" fmla="*/ 161 w 323"/>
                    <a:gd name="T19" fmla="*/ 27 h 87"/>
                    <a:gd name="T20" fmla="*/ 128 w 323"/>
                    <a:gd name="T21" fmla="*/ 29 h 87"/>
                    <a:gd name="T22" fmla="*/ 88 w 323"/>
                    <a:gd name="T23" fmla="*/ 43 h 87"/>
                    <a:gd name="T24" fmla="*/ 94 w 323"/>
                    <a:gd name="T25" fmla="*/ 49 h 87"/>
                    <a:gd name="T26" fmla="*/ 162 w 323"/>
                    <a:gd name="T27" fmla="*/ 60 h 87"/>
                    <a:gd name="T28" fmla="*/ 195 w 323"/>
                    <a:gd name="T29" fmla="*/ 58 h 87"/>
                    <a:gd name="T30" fmla="*/ 235 w 323"/>
                    <a:gd name="T31" fmla="*/ 44 h 87"/>
                    <a:gd name="T32" fmla="*/ 229 w 323"/>
                    <a:gd name="T33" fmla="*/ 38 h 87"/>
                    <a:gd name="T34" fmla="*/ 161 w 323"/>
                    <a:gd name="T35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87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sp>
            <p:nvSpPr>
              <p:cNvPr id="49" name="Freeform 42">
                <a:extLst>
                  <a:ext uri="{FF2B5EF4-FFF2-40B4-BE49-F238E27FC236}">
                    <a16:creationId xmlns:a16="http://schemas.microsoft.com/office/drawing/2014/main" id="{6C4F9D14-D59C-675E-C314-2E6F8A444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516" y="4372345"/>
                <a:ext cx="1186612" cy="518530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50" name="Freeform 43">
                <a:extLst>
                  <a:ext uri="{FF2B5EF4-FFF2-40B4-BE49-F238E27FC236}">
                    <a16:creationId xmlns:a16="http://schemas.microsoft.com/office/drawing/2014/main" id="{8ABE4E97-172F-65EE-38B9-06D3E069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225" y="4189695"/>
                <a:ext cx="1230743" cy="324847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51" name="Freeform 45">
                <a:extLst>
                  <a:ext uri="{FF2B5EF4-FFF2-40B4-BE49-F238E27FC236}">
                    <a16:creationId xmlns:a16="http://schemas.microsoft.com/office/drawing/2014/main" id="{CE16F2B8-D9FD-3E5B-5715-6DB1B6BF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507" y="3852589"/>
                <a:ext cx="1871856" cy="605564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252F9B2F-3726-E7B6-A250-B33EC33BB5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538" y="3571872"/>
                <a:ext cx="1925793" cy="49769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grpSp>
            <p:nvGrpSpPr>
              <p:cNvPr id="53" name="Group 6">
                <a:extLst>
                  <a:ext uri="{FF2B5EF4-FFF2-40B4-BE49-F238E27FC236}">
                    <a16:creationId xmlns:a16="http://schemas.microsoft.com/office/drawing/2014/main" id="{D5D20769-A30A-E16B-A624-73B8F6FBE9BA}"/>
                  </a:ext>
                </a:extLst>
              </p:cNvPr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59" name="Freeform 49">
                  <a:extLst>
                    <a:ext uri="{FF2B5EF4-FFF2-40B4-BE49-F238E27FC236}">
                      <a16:creationId xmlns:a16="http://schemas.microsoft.com/office/drawing/2014/main" id="{2B7FDFFB-254E-26F6-4FD1-1037DE08B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883" y="2691036"/>
                  <a:ext cx="3454335" cy="886069"/>
                </a:xfrm>
                <a:custGeom>
                  <a:avLst/>
                  <a:gdLst>
                    <a:gd name="T0" fmla="*/ 1591 w 1594"/>
                    <a:gd name="T1" fmla="*/ 9 h 409"/>
                    <a:gd name="T2" fmla="*/ 1493 w 1594"/>
                    <a:gd name="T3" fmla="*/ 73 h 409"/>
                    <a:gd name="T4" fmla="*/ 1399 w 1594"/>
                    <a:gd name="T5" fmla="*/ 104 h 409"/>
                    <a:gd name="T6" fmla="*/ 1284 w 1594"/>
                    <a:gd name="T7" fmla="*/ 132 h 409"/>
                    <a:gd name="T8" fmla="*/ 1284 w 1594"/>
                    <a:gd name="T9" fmla="*/ 132 h 409"/>
                    <a:gd name="T10" fmla="*/ 1187 w 1594"/>
                    <a:gd name="T11" fmla="*/ 148 h 409"/>
                    <a:gd name="T12" fmla="*/ 687 w 1594"/>
                    <a:gd name="T13" fmla="*/ 170 h 409"/>
                    <a:gd name="T14" fmla="*/ 684 w 1594"/>
                    <a:gd name="T15" fmla="*/ 170 h 409"/>
                    <a:gd name="T16" fmla="*/ 635 w 1594"/>
                    <a:gd name="T17" fmla="*/ 168 h 409"/>
                    <a:gd name="T18" fmla="*/ 454 w 1594"/>
                    <a:gd name="T19" fmla="*/ 152 h 409"/>
                    <a:gd name="T20" fmla="*/ 380 w 1594"/>
                    <a:gd name="T21" fmla="*/ 142 h 409"/>
                    <a:gd name="T22" fmla="*/ 334 w 1594"/>
                    <a:gd name="T23" fmla="*/ 135 h 409"/>
                    <a:gd name="T24" fmla="*/ 313 w 1594"/>
                    <a:gd name="T25" fmla="*/ 131 h 409"/>
                    <a:gd name="T26" fmla="*/ 312 w 1594"/>
                    <a:gd name="T27" fmla="*/ 131 h 409"/>
                    <a:gd name="T28" fmla="*/ 311 w 1594"/>
                    <a:gd name="T29" fmla="*/ 130 h 409"/>
                    <a:gd name="T30" fmla="*/ 295 w 1594"/>
                    <a:gd name="T31" fmla="*/ 127 h 409"/>
                    <a:gd name="T32" fmla="*/ 150 w 1594"/>
                    <a:gd name="T33" fmla="*/ 88 h 409"/>
                    <a:gd name="T34" fmla="*/ 91 w 1594"/>
                    <a:gd name="T35" fmla="*/ 66 h 409"/>
                    <a:gd name="T36" fmla="*/ 37 w 1594"/>
                    <a:gd name="T37" fmla="*/ 34 h 409"/>
                    <a:gd name="T38" fmla="*/ 0 w 1594"/>
                    <a:gd name="T39" fmla="*/ 0 h 409"/>
                    <a:gd name="T40" fmla="*/ 55 w 1594"/>
                    <a:gd name="T41" fmla="*/ 100 h 409"/>
                    <a:gd name="T42" fmla="*/ 133 w 1594"/>
                    <a:gd name="T43" fmla="*/ 239 h 409"/>
                    <a:gd name="T44" fmla="*/ 218 w 1594"/>
                    <a:gd name="T45" fmla="*/ 317 h 409"/>
                    <a:gd name="T46" fmla="*/ 470 w 1594"/>
                    <a:gd name="T47" fmla="*/ 385 h 409"/>
                    <a:gd name="T48" fmla="*/ 615 w 1594"/>
                    <a:gd name="T49" fmla="*/ 399 h 409"/>
                    <a:gd name="T50" fmla="*/ 926 w 1594"/>
                    <a:gd name="T51" fmla="*/ 403 h 409"/>
                    <a:gd name="T52" fmla="*/ 1081 w 1594"/>
                    <a:gd name="T53" fmla="*/ 390 h 409"/>
                    <a:gd name="T54" fmla="*/ 1154 w 1594"/>
                    <a:gd name="T55" fmla="*/ 381 h 409"/>
                    <a:gd name="T56" fmla="*/ 1229 w 1594"/>
                    <a:gd name="T57" fmla="*/ 364 h 409"/>
                    <a:gd name="T58" fmla="*/ 1292 w 1594"/>
                    <a:gd name="T59" fmla="*/ 350 h 409"/>
                    <a:gd name="T60" fmla="*/ 1418 w 1594"/>
                    <a:gd name="T61" fmla="*/ 290 h 409"/>
                    <a:gd name="T62" fmla="*/ 1486 w 1594"/>
                    <a:gd name="T63" fmla="*/ 196 h 409"/>
                    <a:gd name="T64" fmla="*/ 1544 w 1594"/>
                    <a:gd name="T65" fmla="*/ 95 h 409"/>
                    <a:gd name="T66" fmla="*/ 1592 w 1594"/>
                    <a:gd name="T67" fmla="*/ 9 h 409"/>
                    <a:gd name="T68" fmla="*/ 1594 w 1594"/>
                    <a:gd name="T69" fmla="*/ 5 h 409"/>
                    <a:gd name="T70" fmla="*/ 1591 w 1594"/>
                    <a:gd name="T71" fmla="*/ 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94" h="409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60" name="Freeform 50">
                  <a:extLst>
                    <a:ext uri="{FF2B5EF4-FFF2-40B4-BE49-F238E27FC236}">
                      <a16:creationId xmlns:a16="http://schemas.microsoft.com/office/drawing/2014/main" id="{EA246F79-1B8C-4784-465B-3DEE62DEF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7579" y="2542803"/>
                  <a:ext cx="3549271" cy="537970"/>
                </a:xfrm>
                <a:custGeom>
                  <a:avLst/>
                  <a:gdLst>
                    <a:gd name="T0" fmla="*/ 833 w 1638"/>
                    <a:gd name="T1" fmla="*/ 248 h 248"/>
                    <a:gd name="T2" fmla="*/ 707 w 1638"/>
                    <a:gd name="T3" fmla="*/ 245 h 248"/>
                    <a:gd name="T4" fmla="*/ 704 w 1638"/>
                    <a:gd name="T5" fmla="*/ 245 h 248"/>
                    <a:gd name="T6" fmla="*/ 655 w 1638"/>
                    <a:gd name="T7" fmla="*/ 243 h 248"/>
                    <a:gd name="T8" fmla="*/ 594 w 1638"/>
                    <a:gd name="T9" fmla="*/ 238 h 248"/>
                    <a:gd name="T10" fmla="*/ 473 w 1638"/>
                    <a:gd name="T11" fmla="*/ 227 h 248"/>
                    <a:gd name="T12" fmla="*/ 413 w 1638"/>
                    <a:gd name="T13" fmla="*/ 219 h 248"/>
                    <a:gd name="T14" fmla="*/ 399 w 1638"/>
                    <a:gd name="T15" fmla="*/ 217 h 248"/>
                    <a:gd name="T16" fmla="*/ 390 w 1638"/>
                    <a:gd name="T17" fmla="*/ 216 h 248"/>
                    <a:gd name="T18" fmla="*/ 388 w 1638"/>
                    <a:gd name="T19" fmla="*/ 216 h 248"/>
                    <a:gd name="T20" fmla="*/ 245 w 1638"/>
                    <a:gd name="T21" fmla="*/ 187 h 248"/>
                    <a:gd name="T22" fmla="*/ 106 w 1638"/>
                    <a:gd name="T23" fmla="*/ 139 h 248"/>
                    <a:gd name="T24" fmla="*/ 42 w 1638"/>
                    <a:gd name="T25" fmla="*/ 101 h 248"/>
                    <a:gd name="T26" fmla="*/ 2 w 1638"/>
                    <a:gd name="T27" fmla="*/ 29 h 248"/>
                    <a:gd name="T28" fmla="*/ 2 w 1638"/>
                    <a:gd name="T29" fmla="*/ 27 h 248"/>
                    <a:gd name="T30" fmla="*/ 7 w 1638"/>
                    <a:gd name="T31" fmla="*/ 9 h 248"/>
                    <a:gd name="T32" fmla="*/ 7 w 1638"/>
                    <a:gd name="T33" fmla="*/ 9 h 248"/>
                    <a:gd name="T34" fmla="*/ 8 w 1638"/>
                    <a:gd name="T35" fmla="*/ 7 h 248"/>
                    <a:gd name="T36" fmla="*/ 12 w 1638"/>
                    <a:gd name="T37" fmla="*/ 0 h 248"/>
                    <a:gd name="T38" fmla="*/ 20 w 1638"/>
                    <a:gd name="T39" fmla="*/ 5 h 248"/>
                    <a:gd name="T40" fmla="*/ 20 w 1638"/>
                    <a:gd name="T41" fmla="*/ 5 h 248"/>
                    <a:gd name="T42" fmla="*/ 25 w 1638"/>
                    <a:gd name="T43" fmla="*/ 8 h 248"/>
                    <a:gd name="T44" fmla="*/ 31 w 1638"/>
                    <a:gd name="T45" fmla="*/ 12 h 248"/>
                    <a:gd name="T46" fmla="*/ 459 w 1638"/>
                    <a:gd name="T47" fmla="*/ 119 h 248"/>
                    <a:gd name="T48" fmla="*/ 828 w 1638"/>
                    <a:gd name="T49" fmla="*/ 139 h 248"/>
                    <a:gd name="T50" fmla="*/ 893 w 1638"/>
                    <a:gd name="T51" fmla="*/ 139 h 248"/>
                    <a:gd name="T52" fmla="*/ 896 w 1638"/>
                    <a:gd name="T53" fmla="*/ 139 h 248"/>
                    <a:gd name="T54" fmla="*/ 982 w 1638"/>
                    <a:gd name="T55" fmla="*/ 134 h 248"/>
                    <a:gd name="T56" fmla="*/ 1038 w 1638"/>
                    <a:gd name="T57" fmla="*/ 133 h 248"/>
                    <a:gd name="T58" fmla="*/ 1177 w 1638"/>
                    <a:gd name="T59" fmla="*/ 120 h 248"/>
                    <a:gd name="T60" fmla="*/ 1480 w 1638"/>
                    <a:gd name="T61" fmla="*/ 64 h 248"/>
                    <a:gd name="T62" fmla="*/ 1481 w 1638"/>
                    <a:gd name="T63" fmla="*/ 63 h 248"/>
                    <a:gd name="T64" fmla="*/ 1612 w 1638"/>
                    <a:gd name="T65" fmla="*/ 11 h 248"/>
                    <a:gd name="T66" fmla="*/ 1615 w 1638"/>
                    <a:gd name="T67" fmla="*/ 9 h 248"/>
                    <a:gd name="T68" fmla="*/ 1618 w 1638"/>
                    <a:gd name="T69" fmla="*/ 7 h 248"/>
                    <a:gd name="T70" fmla="*/ 1626 w 1638"/>
                    <a:gd name="T71" fmla="*/ 3 h 248"/>
                    <a:gd name="T72" fmla="*/ 1630 w 1638"/>
                    <a:gd name="T73" fmla="*/ 10 h 248"/>
                    <a:gd name="T74" fmla="*/ 1631 w 1638"/>
                    <a:gd name="T75" fmla="*/ 14 h 248"/>
                    <a:gd name="T76" fmla="*/ 1626 w 1638"/>
                    <a:gd name="T77" fmla="*/ 70 h 248"/>
                    <a:gd name="T78" fmla="*/ 1624 w 1638"/>
                    <a:gd name="T79" fmla="*/ 73 h 248"/>
                    <a:gd name="T80" fmla="*/ 1622 w 1638"/>
                    <a:gd name="T81" fmla="*/ 75 h 248"/>
                    <a:gd name="T82" fmla="*/ 1479 w 1638"/>
                    <a:gd name="T83" fmla="*/ 161 h 248"/>
                    <a:gd name="T84" fmla="*/ 1305 w 1638"/>
                    <a:gd name="T85" fmla="*/ 207 h 248"/>
                    <a:gd name="T86" fmla="*/ 1208 w 1638"/>
                    <a:gd name="T87" fmla="*/ 223 h 248"/>
                    <a:gd name="T88" fmla="*/ 833 w 1638"/>
                    <a:gd name="T89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38" h="24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grpSp>
            <p:nvGrpSpPr>
              <p:cNvPr id="54" name="Group 7">
                <a:extLst>
                  <a:ext uri="{FF2B5EF4-FFF2-40B4-BE49-F238E27FC236}">
                    <a16:creationId xmlns:a16="http://schemas.microsoft.com/office/drawing/2014/main" id="{3E80B6E3-E73A-684F-CEAD-9CC7110F362D}"/>
                  </a:ext>
                </a:extLst>
              </p:cNvPr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55" name="Freeform 53">
                  <a:extLst>
                    <a:ext uri="{FF2B5EF4-FFF2-40B4-BE49-F238E27FC236}">
                      <a16:creationId xmlns:a16="http://schemas.microsoft.com/office/drawing/2014/main" id="{2BE506C9-4EDA-1883-E1D4-7415AAD97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11832"/>
                  <a:ext cx="1948685" cy="576278"/>
                </a:xfrm>
                <a:custGeom>
                  <a:avLst/>
                  <a:gdLst>
                    <a:gd name="T0" fmla="*/ 899 w 899"/>
                    <a:gd name="T1" fmla="*/ 133 h 266"/>
                    <a:gd name="T2" fmla="*/ 896 w 899"/>
                    <a:gd name="T3" fmla="*/ 142 h 266"/>
                    <a:gd name="T4" fmla="*/ 889 w 899"/>
                    <a:gd name="T5" fmla="*/ 153 h 266"/>
                    <a:gd name="T6" fmla="*/ 878 w 899"/>
                    <a:gd name="T7" fmla="*/ 164 h 266"/>
                    <a:gd name="T8" fmla="*/ 862 w 899"/>
                    <a:gd name="T9" fmla="*/ 175 h 266"/>
                    <a:gd name="T10" fmla="*/ 846 w 899"/>
                    <a:gd name="T11" fmla="*/ 246 h 266"/>
                    <a:gd name="T12" fmla="*/ 825 w 899"/>
                    <a:gd name="T13" fmla="*/ 255 h 266"/>
                    <a:gd name="T14" fmla="*/ 797 w 899"/>
                    <a:gd name="T15" fmla="*/ 265 h 266"/>
                    <a:gd name="T16" fmla="*/ 784 w 899"/>
                    <a:gd name="T17" fmla="*/ 265 h 266"/>
                    <a:gd name="T18" fmla="*/ 745 w 899"/>
                    <a:gd name="T19" fmla="*/ 261 h 266"/>
                    <a:gd name="T20" fmla="*/ 730 w 899"/>
                    <a:gd name="T21" fmla="*/ 260 h 266"/>
                    <a:gd name="T22" fmla="*/ 700 w 899"/>
                    <a:gd name="T23" fmla="*/ 258 h 266"/>
                    <a:gd name="T24" fmla="*/ 675 w 899"/>
                    <a:gd name="T25" fmla="*/ 256 h 266"/>
                    <a:gd name="T26" fmla="*/ 664 w 899"/>
                    <a:gd name="T27" fmla="*/ 255 h 266"/>
                    <a:gd name="T28" fmla="*/ 636 w 899"/>
                    <a:gd name="T29" fmla="*/ 253 h 266"/>
                    <a:gd name="T30" fmla="*/ 613 w 899"/>
                    <a:gd name="T31" fmla="*/ 252 h 266"/>
                    <a:gd name="T32" fmla="*/ 591 w 899"/>
                    <a:gd name="T33" fmla="*/ 251 h 266"/>
                    <a:gd name="T34" fmla="*/ 563 w 899"/>
                    <a:gd name="T35" fmla="*/ 250 h 266"/>
                    <a:gd name="T36" fmla="*/ 538 w 899"/>
                    <a:gd name="T37" fmla="*/ 249 h 266"/>
                    <a:gd name="T38" fmla="*/ 509 w 899"/>
                    <a:gd name="T39" fmla="*/ 248 h 266"/>
                    <a:gd name="T40" fmla="*/ 479 w 899"/>
                    <a:gd name="T41" fmla="*/ 248 h 266"/>
                    <a:gd name="T42" fmla="*/ 448 w 899"/>
                    <a:gd name="T43" fmla="*/ 248 h 266"/>
                    <a:gd name="T44" fmla="*/ 420 w 899"/>
                    <a:gd name="T45" fmla="*/ 248 h 266"/>
                    <a:gd name="T46" fmla="*/ 391 w 899"/>
                    <a:gd name="T47" fmla="*/ 248 h 266"/>
                    <a:gd name="T48" fmla="*/ 365 w 899"/>
                    <a:gd name="T49" fmla="*/ 249 h 266"/>
                    <a:gd name="T50" fmla="*/ 340 w 899"/>
                    <a:gd name="T51" fmla="*/ 249 h 266"/>
                    <a:gd name="T52" fmla="*/ 311 w 899"/>
                    <a:gd name="T53" fmla="*/ 250 h 266"/>
                    <a:gd name="T54" fmla="*/ 279 w 899"/>
                    <a:gd name="T55" fmla="*/ 252 h 266"/>
                    <a:gd name="T56" fmla="*/ 251 w 899"/>
                    <a:gd name="T57" fmla="*/ 253 h 266"/>
                    <a:gd name="T58" fmla="*/ 211 w 899"/>
                    <a:gd name="T59" fmla="*/ 256 h 266"/>
                    <a:gd name="T60" fmla="*/ 183 w 899"/>
                    <a:gd name="T61" fmla="*/ 258 h 266"/>
                    <a:gd name="T62" fmla="*/ 152 w 899"/>
                    <a:gd name="T63" fmla="*/ 260 h 266"/>
                    <a:gd name="T64" fmla="*/ 112 w 899"/>
                    <a:gd name="T65" fmla="*/ 264 h 266"/>
                    <a:gd name="T66" fmla="*/ 39 w 899"/>
                    <a:gd name="T67" fmla="*/ 175 h 266"/>
                    <a:gd name="T68" fmla="*/ 26 w 899"/>
                    <a:gd name="T69" fmla="*/ 167 h 266"/>
                    <a:gd name="T70" fmla="*/ 17 w 899"/>
                    <a:gd name="T71" fmla="*/ 160 h 266"/>
                    <a:gd name="T72" fmla="*/ 8 w 899"/>
                    <a:gd name="T73" fmla="*/ 150 h 266"/>
                    <a:gd name="T74" fmla="*/ 3 w 899"/>
                    <a:gd name="T75" fmla="*/ 142 h 266"/>
                    <a:gd name="T76" fmla="*/ 0 w 899"/>
                    <a:gd name="T77" fmla="*/ 132 h 266"/>
                    <a:gd name="T78" fmla="*/ 0 w 899"/>
                    <a:gd name="T79" fmla="*/ 129 h 266"/>
                    <a:gd name="T80" fmla="*/ 1 w 899"/>
                    <a:gd name="T81" fmla="*/ 121 h 266"/>
                    <a:gd name="T82" fmla="*/ 6 w 899"/>
                    <a:gd name="T83" fmla="*/ 110 h 266"/>
                    <a:gd name="T84" fmla="*/ 13 w 899"/>
                    <a:gd name="T85" fmla="*/ 101 h 266"/>
                    <a:gd name="T86" fmla="*/ 25 w 899"/>
                    <a:gd name="T87" fmla="*/ 91 h 266"/>
                    <a:gd name="T88" fmla="*/ 43 w 899"/>
                    <a:gd name="T89" fmla="*/ 80 h 266"/>
                    <a:gd name="T90" fmla="*/ 59 w 899"/>
                    <a:gd name="T91" fmla="*/ 73 h 266"/>
                    <a:gd name="T92" fmla="*/ 83 w 899"/>
                    <a:gd name="T93" fmla="*/ 63 h 266"/>
                    <a:gd name="T94" fmla="*/ 111 w 899"/>
                    <a:gd name="T95" fmla="*/ 54 h 266"/>
                    <a:gd name="T96" fmla="*/ 135 w 899"/>
                    <a:gd name="T97" fmla="*/ 48 h 266"/>
                    <a:gd name="T98" fmla="*/ 171 w 899"/>
                    <a:gd name="T99" fmla="*/ 40 h 266"/>
                    <a:gd name="T100" fmla="*/ 206 w 899"/>
                    <a:gd name="T101" fmla="*/ 34 h 266"/>
                    <a:gd name="T102" fmla="*/ 238 w 899"/>
                    <a:gd name="T103" fmla="*/ 29 h 266"/>
                    <a:gd name="T104" fmla="*/ 863 w 899"/>
                    <a:gd name="T105" fmla="*/ 86 h 266"/>
                    <a:gd name="T106" fmla="*/ 874 w 899"/>
                    <a:gd name="T107" fmla="*/ 93 h 266"/>
                    <a:gd name="T108" fmla="*/ 885 w 899"/>
                    <a:gd name="T109" fmla="*/ 102 h 266"/>
                    <a:gd name="T110" fmla="*/ 892 w 899"/>
                    <a:gd name="T111" fmla="*/ 110 h 266"/>
                    <a:gd name="T112" fmla="*/ 896 w 899"/>
                    <a:gd name="T113" fmla="*/ 118 h 266"/>
                    <a:gd name="T114" fmla="*/ 899 w 899"/>
                    <a:gd name="T115" fmla="*/ 127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66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56" name="Freeform 54">
                  <a:extLst>
                    <a:ext uri="{FF2B5EF4-FFF2-40B4-BE49-F238E27FC236}">
                      <a16:creationId xmlns:a16="http://schemas.microsoft.com/office/drawing/2014/main" id="{D33F9549-269A-B0DA-072B-D364D76A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45143"/>
                  <a:ext cx="1948685" cy="542967"/>
                </a:xfrm>
                <a:custGeom>
                  <a:avLst/>
                  <a:gdLst>
                    <a:gd name="T0" fmla="*/ 224 w 899"/>
                    <a:gd name="T1" fmla="*/ 15 h 250"/>
                    <a:gd name="T2" fmla="*/ 194 w 899"/>
                    <a:gd name="T3" fmla="*/ 20 h 250"/>
                    <a:gd name="T4" fmla="*/ 157 w 899"/>
                    <a:gd name="T5" fmla="*/ 27 h 250"/>
                    <a:gd name="T6" fmla="*/ 123 w 899"/>
                    <a:gd name="T7" fmla="*/ 35 h 250"/>
                    <a:gd name="T8" fmla="*/ 101 w 899"/>
                    <a:gd name="T9" fmla="*/ 41 h 250"/>
                    <a:gd name="T10" fmla="*/ 73 w 899"/>
                    <a:gd name="T11" fmla="*/ 51 h 250"/>
                    <a:gd name="T12" fmla="*/ 52 w 899"/>
                    <a:gd name="T13" fmla="*/ 60 h 250"/>
                    <a:gd name="T14" fmla="*/ 37 w 899"/>
                    <a:gd name="T15" fmla="*/ 68 h 250"/>
                    <a:gd name="T16" fmla="*/ 21 w 899"/>
                    <a:gd name="T17" fmla="*/ 78 h 250"/>
                    <a:gd name="T18" fmla="*/ 9 w 899"/>
                    <a:gd name="T19" fmla="*/ 89 h 250"/>
                    <a:gd name="T20" fmla="*/ 2 w 899"/>
                    <a:gd name="T21" fmla="*/ 100 h 250"/>
                    <a:gd name="T22" fmla="*/ 0 w 899"/>
                    <a:gd name="T23" fmla="*/ 109 h 250"/>
                    <a:gd name="T24" fmla="*/ 0 w 899"/>
                    <a:gd name="T25" fmla="*/ 113 h 250"/>
                    <a:gd name="T26" fmla="*/ 0 w 899"/>
                    <a:gd name="T27" fmla="*/ 116 h 250"/>
                    <a:gd name="T28" fmla="*/ 3 w 899"/>
                    <a:gd name="T29" fmla="*/ 126 h 250"/>
                    <a:gd name="T30" fmla="*/ 8 w 899"/>
                    <a:gd name="T31" fmla="*/ 134 h 250"/>
                    <a:gd name="T32" fmla="*/ 17 w 899"/>
                    <a:gd name="T33" fmla="*/ 144 h 250"/>
                    <a:gd name="T34" fmla="*/ 26 w 899"/>
                    <a:gd name="T35" fmla="*/ 151 h 250"/>
                    <a:gd name="T36" fmla="*/ 39 w 899"/>
                    <a:gd name="T37" fmla="*/ 159 h 250"/>
                    <a:gd name="T38" fmla="*/ 112 w 899"/>
                    <a:gd name="T39" fmla="*/ 248 h 250"/>
                    <a:gd name="T40" fmla="*/ 152 w 899"/>
                    <a:gd name="T41" fmla="*/ 244 h 250"/>
                    <a:gd name="T42" fmla="*/ 183 w 899"/>
                    <a:gd name="T43" fmla="*/ 242 h 250"/>
                    <a:gd name="T44" fmla="*/ 211 w 899"/>
                    <a:gd name="T45" fmla="*/ 240 h 250"/>
                    <a:gd name="T46" fmla="*/ 251 w 899"/>
                    <a:gd name="T47" fmla="*/ 237 h 250"/>
                    <a:gd name="T48" fmla="*/ 279 w 899"/>
                    <a:gd name="T49" fmla="*/ 236 h 250"/>
                    <a:gd name="T50" fmla="*/ 311 w 899"/>
                    <a:gd name="T51" fmla="*/ 234 h 250"/>
                    <a:gd name="T52" fmla="*/ 340 w 899"/>
                    <a:gd name="T53" fmla="*/ 233 h 250"/>
                    <a:gd name="T54" fmla="*/ 365 w 899"/>
                    <a:gd name="T55" fmla="*/ 233 h 250"/>
                    <a:gd name="T56" fmla="*/ 391 w 899"/>
                    <a:gd name="T57" fmla="*/ 232 h 250"/>
                    <a:gd name="T58" fmla="*/ 420 w 899"/>
                    <a:gd name="T59" fmla="*/ 232 h 250"/>
                    <a:gd name="T60" fmla="*/ 448 w 899"/>
                    <a:gd name="T61" fmla="*/ 232 h 250"/>
                    <a:gd name="T62" fmla="*/ 479 w 899"/>
                    <a:gd name="T63" fmla="*/ 232 h 250"/>
                    <a:gd name="T64" fmla="*/ 509 w 899"/>
                    <a:gd name="T65" fmla="*/ 232 h 250"/>
                    <a:gd name="T66" fmla="*/ 538 w 899"/>
                    <a:gd name="T67" fmla="*/ 233 h 250"/>
                    <a:gd name="T68" fmla="*/ 563 w 899"/>
                    <a:gd name="T69" fmla="*/ 234 h 250"/>
                    <a:gd name="T70" fmla="*/ 591 w 899"/>
                    <a:gd name="T71" fmla="*/ 235 h 250"/>
                    <a:gd name="T72" fmla="*/ 613 w 899"/>
                    <a:gd name="T73" fmla="*/ 236 h 250"/>
                    <a:gd name="T74" fmla="*/ 636 w 899"/>
                    <a:gd name="T75" fmla="*/ 237 h 250"/>
                    <a:gd name="T76" fmla="*/ 664 w 899"/>
                    <a:gd name="T77" fmla="*/ 239 h 250"/>
                    <a:gd name="T78" fmla="*/ 675 w 899"/>
                    <a:gd name="T79" fmla="*/ 240 h 250"/>
                    <a:gd name="T80" fmla="*/ 700 w 899"/>
                    <a:gd name="T81" fmla="*/ 242 h 250"/>
                    <a:gd name="T82" fmla="*/ 730 w 899"/>
                    <a:gd name="T83" fmla="*/ 244 h 250"/>
                    <a:gd name="T84" fmla="*/ 745 w 899"/>
                    <a:gd name="T85" fmla="*/ 245 h 250"/>
                    <a:gd name="T86" fmla="*/ 784 w 899"/>
                    <a:gd name="T87" fmla="*/ 249 h 250"/>
                    <a:gd name="T88" fmla="*/ 797 w 899"/>
                    <a:gd name="T89" fmla="*/ 249 h 250"/>
                    <a:gd name="T90" fmla="*/ 825 w 899"/>
                    <a:gd name="T91" fmla="*/ 239 h 250"/>
                    <a:gd name="T92" fmla="*/ 846 w 899"/>
                    <a:gd name="T93" fmla="*/ 230 h 250"/>
                    <a:gd name="T94" fmla="*/ 862 w 899"/>
                    <a:gd name="T95" fmla="*/ 159 h 250"/>
                    <a:gd name="T96" fmla="*/ 878 w 899"/>
                    <a:gd name="T97" fmla="*/ 148 h 250"/>
                    <a:gd name="T98" fmla="*/ 889 w 899"/>
                    <a:gd name="T99" fmla="*/ 137 h 250"/>
                    <a:gd name="T100" fmla="*/ 896 w 899"/>
                    <a:gd name="T101" fmla="*/ 126 h 250"/>
                    <a:gd name="T102" fmla="*/ 899 w 899"/>
                    <a:gd name="T103" fmla="*/ 117 h 250"/>
                    <a:gd name="T104" fmla="*/ 899 w 899"/>
                    <a:gd name="T105" fmla="*/ 111 h 250"/>
                    <a:gd name="T106" fmla="*/ 896 w 899"/>
                    <a:gd name="T107" fmla="*/ 102 h 250"/>
                    <a:gd name="T108" fmla="*/ 892 w 899"/>
                    <a:gd name="T109" fmla="*/ 94 h 250"/>
                    <a:gd name="T110" fmla="*/ 885 w 899"/>
                    <a:gd name="T111" fmla="*/ 86 h 250"/>
                    <a:gd name="T112" fmla="*/ 874 w 899"/>
                    <a:gd name="T113" fmla="*/ 77 h 250"/>
                    <a:gd name="T114" fmla="*/ 863 w 899"/>
                    <a:gd name="T115" fmla="*/ 7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5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57" name="Freeform 55">
                  <a:extLst>
                    <a:ext uri="{FF2B5EF4-FFF2-40B4-BE49-F238E27FC236}">
                      <a16:creationId xmlns:a16="http://schemas.microsoft.com/office/drawing/2014/main" id="{2A2C3CE3-5301-5B22-2475-C4E08C9224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535" y="1866593"/>
                  <a:ext cx="4403694" cy="994329"/>
                </a:xfrm>
                <a:custGeom>
                  <a:avLst/>
                  <a:gdLst>
                    <a:gd name="T0" fmla="*/ 2025 w 2032"/>
                    <a:gd name="T1" fmla="*/ 14 h 459"/>
                    <a:gd name="T2" fmla="*/ 2014 w 2032"/>
                    <a:gd name="T3" fmla="*/ 27 h 459"/>
                    <a:gd name="T4" fmla="*/ 2001 w 2032"/>
                    <a:gd name="T5" fmla="*/ 39 h 459"/>
                    <a:gd name="T6" fmla="*/ 1986 w 2032"/>
                    <a:gd name="T7" fmla="*/ 51 h 459"/>
                    <a:gd name="T8" fmla="*/ 1970 w 2032"/>
                    <a:gd name="T9" fmla="*/ 62 h 459"/>
                    <a:gd name="T10" fmla="*/ 1951 w 2032"/>
                    <a:gd name="T11" fmla="*/ 73 h 459"/>
                    <a:gd name="T12" fmla="*/ 1928 w 2032"/>
                    <a:gd name="T13" fmla="*/ 85 h 459"/>
                    <a:gd name="T14" fmla="*/ 1922 w 2032"/>
                    <a:gd name="T15" fmla="*/ 88 h 459"/>
                    <a:gd name="T16" fmla="*/ 1902 w 2032"/>
                    <a:gd name="T17" fmla="*/ 97 h 459"/>
                    <a:gd name="T18" fmla="*/ 1874 w 2032"/>
                    <a:gd name="T19" fmla="*/ 109 h 459"/>
                    <a:gd name="T20" fmla="*/ 1847 w 2032"/>
                    <a:gd name="T21" fmla="*/ 119 h 459"/>
                    <a:gd name="T22" fmla="*/ 1818 w 2032"/>
                    <a:gd name="T23" fmla="*/ 128 h 459"/>
                    <a:gd name="T24" fmla="*/ 1799 w 2032"/>
                    <a:gd name="T25" fmla="*/ 134 h 459"/>
                    <a:gd name="T26" fmla="*/ 1771 w 2032"/>
                    <a:gd name="T27" fmla="*/ 142 h 459"/>
                    <a:gd name="T28" fmla="*/ 1736 w 2032"/>
                    <a:gd name="T29" fmla="*/ 151 h 459"/>
                    <a:gd name="T30" fmla="*/ 1700 w 2032"/>
                    <a:gd name="T31" fmla="*/ 160 h 459"/>
                    <a:gd name="T32" fmla="*/ 1663 w 2032"/>
                    <a:gd name="T33" fmla="*/ 168 h 459"/>
                    <a:gd name="T34" fmla="*/ 1623 w 2032"/>
                    <a:gd name="T35" fmla="*/ 176 h 459"/>
                    <a:gd name="T36" fmla="*/ 1579 w 2032"/>
                    <a:gd name="T37" fmla="*/ 183 h 459"/>
                    <a:gd name="T38" fmla="*/ 1535 w 2032"/>
                    <a:gd name="T39" fmla="*/ 190 h 459"/>
                    <a:gd name="T40" fmla="*/ 1511 w 2032"/>
                    <a:gd name="T41" fmla="*/ 193 h 459"/>
                    <a:gd name="T42" fmla="*/ 518 w 2032"/>
                    <a:gd name="T43" fmla="*/ 191 h 459"/>
                    <a:gd name="T44" fmla="*/ 110 w 2032"/>
                    <a:gd name="T45" fmla="*/ 85 h 459"/>
                    <a:gd name="T46" fmla="*/ 82 w 2032"/>
                    <a:gd name="T47" fmla="*/ 70 h 459"/>
                    <a:gd name="T48" fmla="*/ 62 w 2032"/>
                    <a:gd name="T49" fmla="*/ 59 h 459"/>
                    <a:gd name="T50" fmla="*/ 43 w 2032"/>
                    <a:gd name="T51" fmla="*/ 46 h 459"/>
                    <a:gd name="T52" fmla="*/ 29 w 2032"/>
                    <a:gd name="T53" fmla="*/ 34 h 459"/>
                    <a:gd name="T54" fmla="*/ 16 w 2032"/>
                    <a:gd name="T55" fmla="*/ 21 h 459"/>
                    <a:gd name="T56" fmla="*/ 6 w 2032"/>
                    <a:gd name="T57" fmla="*/ 9 h 459"/>
                    <a:gd name="T58" fmla="*/ 152 w 2032"/>
                    <a:gd name="T59" fmla="*/ 267 h 459"/>
                    <a:gd name="T60" fmla="*/ 156 w 2032"/>
                    <a:gd name="T61" fmla="*/ 273 h 459"/>
                    <a:gd name="T62" fmla="*/ 161 w 2032"/>
                    <a:gd name="T63" fmla="*/ 281 h 459"/>
                    <a:gd name="T64" fmla="*/ 168 w 2032"/>
                    <a:gd name="T65" fmla="*/ 289 h 459"/>
                    <a:gd name="T66" fmla="*/ 177 w 2032"/>
                    <a:gd name="T67" fmla="*/ 297 h 459"/>
                    <a:gd name="T68" fmla="*/ 188 w 2032"/>
                    <a:gd name="T69" fmla="*/ 306 h 459"/>
                    <a:gd name="T70" fmla="*/ 198 w 2032"/>
                    <a:gd name="T71" fmla="*/ 314 h 459"/>
                    <a:gd name="T72" fmla="*/ 210 w 2032"/>
                    <a:gd name="T73" fmla="*/ 322 h 459"/>
                    <a:gd name="T74" fmla="*/ 218 w 2032"/>
                    <a:gd name="T75" fmla="*/ 326 h 459"/>
                    <a:gd name="T76" fmla="*/ 234 w 2032"/>
                    <a:gd name="T77" fmla="*/ 335 h 459"/>
                    <a:gd name="T78" fmla="*/ 953 w 2032"/>
                    <a:gd name="T79" fmla="*/ 458 h 459"/>
                    <a:gd name="T80" fmla="*/ 1094 w 2032"/>
                    <a:gd name="T81" fmla="*/ 458 h 459"/>
                    <a:gd name="T82" fmla="*/ 1429 w 2032"/>
                    <a:gd name="T83" fmla="*/ 433 h 459"/>
                    <a:gd name="T84" fmla="*/ 1474 w 2032"/>
                    <a:gd name="T85" fmla="*/ 426 h 459"/>
                    <a:gd name="T86" fmla="*/ 1522 w 2032"/>
                    <a:gd name="T87" fmla="*/ 418 h 459"/>
                    <a:gd name="T88" fmla="*/ 1563 w 2032"/>
                    <a:gd name="T89" fmla="*/ 411 h 459"/>
                    <a:gd name="T90" fmla="*/ 1606 w 2032"/>
                    <a:gd name="T91" fmla="*/ 401 h 459"/>
                    <a:gd name="T92" fmla="*/ 1642 w 2032"/>
                    <a:gd name="T93" fmla="*/ 393 h 459"/>
                    <a:gd name="T94" fmla="*/ 1679 w 2032"/>
                    <a:gd name="T95" fmla="*/ 382 h 459"/>
                    <a:gd name="T96" fmla="*/ 1706 w 2032"/>
                    <a:gd name="T97" fmla="*/ 374 h 459"/>
                    <a:gd name="T98" fmla="*/ 1739 w 2032"/>
                    <a:gd name="T99" fmla="*/ 363 h 459"/>
                    <a:gd name="T100" fmla="*/ 1764 w 2032"/>
                    <a:gd name="T101" fmla="*/ 352 h 459"/>
                    <a:gd name="T102" fmla="*/ 1792 w 2032"/>
                    <a:gd name="T103" fmla="*/ 340 h 459"/>
                    <a:gd name="T104" fmla="*/ 1812 w 2032"/>
                    <a:gd name="T105" fmla="*/ 329 h 459"/>
                    <a:gd name="T106" fmla="*/ 1822 w 2032"/>
                    <a:gd name="T107" fmla="*/ 323 h 459"/>
                    <a:gd name="T108" fmla="*/ 1841 w 2032"/>
                    <a:gd name="T109" fmla="*/ 311 h 459"/>
                    <a:gd name="T110" fmla="*/ 1856 w 2032"/>
                    <a:gd name="T111" fmla="*/ 299 h 459"/>
                    <a:gd name="T112" fmla="*/ 1868 w 2032"/>
                    <a:gd name="T113" fmla="*/ 285 h 459"/>
                    <a:gd name="T114" fmla="*/ 1877 w 2032"/>
                    <a:gd name="T115" fmla="*/ 273 h 459"/>
                    <a:gd name="T116" fmla="*/ 2032 w 2032"/>
                    <a:gd name="T117" fmla="*/ 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32" h="459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58" name="Freeform 56">
                  <a:extLst>
                    <a:ext uri="{FF2B5EF4-FFF2-40B4-BE49-F238E27FC236}">
                      <a16:creationId xmlns:a16="http://schemas.microsoft.com/office/drawing/2014/main" id="{5DF8C4DF-D60D-0B3F-6FB5-E2435A94C7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59555" y="1232021"/>
                  <a:ext cx="4466985" cy="1137566"/>
                </a:xfrm>
                <a:custGeom>
                  <a:avLst/>
                  <a:gdLst>
                    <a:gd name="T0" fmla="*/ 117 w 2061"/>
                    <a:gd name="T1" fmla="*/ 382 h 525"/>
                    <a:gd name="T2" fmla="*/ 74 w 2061"/>
                    <a:gd name="T3" fmla="*/ 358 h 525"/>
                    <a:gd name="T4" fmla="*/ 34 w 2061"/>
                    <a:gd name="T5" fmla="*/ 328 h 525"/>
                    <a:gd name="T6" fmla="*/ 12 w 2061"/>
                    <a:gd name="T7" fmla="*/ 301 h 525"/>
                    <a:gd name="T8" fmla="*/ 2 w 2061"/>
                    <a:gd name="T9" fmla="*/ 276 h 525"/>
                    <a:gd name="T10" fmla="*/ 1 w 2061"/>
                    <a:gd name="T11" fmla="*/ 248 h 525"/>
                    <a:gd name="T12" fmla="*/ 7 w 2061"/>
                    <a:gd name="T13" fmla="*/ 229 h 525"/>
                    <a:gd name="T14" fmla="*/ 28 w 2061"/>
                    <a:gd name="T15" fmla="*/ 199 h 525"/>
                    <a:gd name="T16" fmla="*/ 59 w 2061"/>
                    <a:gd name="T17" fmla="*/ 173 h 525"/>
                    <a:gd name="T18" fmla="*/ 96 w 2061"/>
                    <a:gd name="T19" fmla="*/ 150 h 525"/>
                    <a:gd name="T20" fmla="*/ 138 w 2061"/>
                    <a:gd name="T21" fmla="*/ 129 h 525"/>
                    <a:gd name="T22" fmla="*/ 192 w 2061"/>
                    <a:gd name="T23" fmla="*/ 108 h 525"/>
                    <a:gd name="T24" fmla="*/ 242 w 2061"/>
                    <a:gd name="T25" fmla="*/ 92 h 525"/>
                    <a:gd name="T26" fmla="*/ 302 w 2061"/>
                    <a:gd name="T27" fmla="*/ 75 h 525"/>
                    <a:gd name="T28" fmla="*/ 405 w 2061"/>
                    <a:gd name="T29" fmla="*/ 53 h 525"/>
                    <a:gd name="T30" fmla="*/ 513 w 2061"/>
                    <a:gd name="T31" fmla="*/ 35 h 525"/>
                    <a:gd name="T32" fmla="*/ 1954 w 2061"/>
                    <a:gd name="T33" fmla="*/ 147 h 525"/>
                    <a:gd name="T34" fmla="*/ 2003 w 2061"/>
                    <a:gd name="T35" fmla="*/ 176 h 525"/>
                    <a:gd name="T36" fmla="*/ 2032 w 2061"/>
                    <a:gd name="T37" fmla="*/ 202 h 525"/>
                    <a:gd name="T38" fmla="*/ 2051 w 2061"/>
                    <a:gd name="T39" fmla="*/ 228 h 525"/>
                    <a:gd name="T40" fmla="*/ 2060 w 2061"/>
                    <a:gd name="T41" fmla="*/ 254 h 525"/>
                    <a:gd name="T42" fmla="*/ 2058 w 2061"/>
                    <a:gd name="T43" fmla="*/ 281 h 525"/>
                    <a:gd name="T44" fmla="*/ 2046 w 2061"/>
                    <a:gd name="T45" fmla="*/ 307 h 525"/>
                    <a:gd name="T46" fmla="*/ 2025 w 2061"/>
                    <a:gd name="T47" fmla="*/ 332 h 525"/>
                    <a:gd name="T48" fmla="*/ 1995 w 2061"/>
                    <a:gd name="T49" fmla="*/ 356 h 525"/>
                    <a:gd name="T50" fmla="*/ 1946 w 2061"/>
                    <a:gd name="T51" fmla="*/ 384 h 525"/>
                    <a:gd name="T52" fmla="*/ 1910 w 2061"/>
                    <a:gd name="T53" fmla="*/ 400 h 525"/>
                    <a:gd name="T54" fmla="*/ 1867 w 2061"/>
                    <a:gd name="T55" fmla="*/ 416 h 525"/>
                    <a:gd name="T56" fmla="*/ 1807 w 2061"/>
                    <a:gd name="T57" fmla="*/ 435 h 525"/>
                    <a:gd name="T58" fmla="*/ 1766 w 2061"/>
                    <a:gd name="T59" fmla="*/ 447 h 525"/>
                    <a:gd name="T60" fmla="*/ 1677 w 2061"/>
                    <a:gd name="T61" fmla="*/ 468 h 525"/>
                    <a:gd name="T62" fmla="*/ 1594 w 2061"/>
                    <a:gd name="T63" fmla="*/ 483 h 525"/>
                    <a:gd name="T64" fmla="*/ 1525 w 2061"/>
                    <a:gd name="T65" fmla="*/ 493 h 525"/>
                    <a:gd name="T66" fmla="*/ 1241 w 2061"/>
                    <a:gd name="T67" fmla="*/ 358 h 525"/>
                    <a:gd name="T68" fmla="*/ 1297 w 2061"/>
                    <a:gd name="T69" fmla="*/ 350 h 525"/>
                    <a:gd name="T70" fmla="*/ 1344 w 2061"/>
                    <a:gd name="T71" fmla="*/ 340 h 525"/>
                    <a:gd name="T72" fmla="*/ 1378 w 2061"/>
                    <a:gd name="T73" fmla="*/ 330 h 525"/>
                    <a:gd name="T74" fmla="*/ 1411 w 2061"/>
                    <a:gd name="T75" fmla="*/ 319 h 525"/>
                    <a:gd name="T76" fmla="*/ 1441 w 2061"/>
                    <a:gd name="T77" fmla="*/ 304 h 525"/>
                    <a:gd name="T78" fmla="*/ 1461 w 2061"/>
                    <a:gd name="T79" fmla="*/ 290 h 525"/>
                    <a:gd name="T80" fmla="*/ 1474 w 2061"/>
                    <a:gd name="T81" fmla="*/ 273 h 525"/>
                    <a:gd name="T82" fmla="*/ 1476 w 2061"/>
                    <a:gd name="T83" fmla="*/ 260 h 525"/>
                    <a:gd name="T84" fmla="*/ 1472 w 2061"/>
                    <a:gd name="T85" fmla="*/ 248 h 525"/>
                    <a:gd name="T86" fmla="*/ 1460 w 2061"/>
                    <a:gd name="T87" fmla="*/ 234 h 525"/>
                    <a:gd name="T88" fmla="*/ 1442 w 2061"/>
                    <a:gd name="T89" fmla="*/ 221 h 525"/>
                    <a:gd name="T90" fmla="*/ 806 w 2061"/>
                    <a:gd name="T91" fmla="*/ 167 h 525"/>
                    <a:gd name="T92" fmla="*/ 739 w 2061"/>
                    <a:gd name="T93" fmla="*/ 179 h 525"/>
                    <a:gd name="T94" fmla="*/ 703 w 2061"/>
                    <a:gd name="T95" fmla="*/ 187 h 525"/>
                    <a:gd name="T96" fmla="*/ 665 w 2061"/>
                    <a:gd name="T97" fmla="*/ 199 h 525"/>
                    <a:gd name="T98" fmla="*/ 634 w 2061"/>
                    <a:gd name="T99" fmla="*/ 211 h 525"/>
                    <a:gd name="T100" fmla="*/ 610 w 2061"/>
                    <a:gd name="T101" fmla="*/ 225 h 525"/>
                    <a:gd name="T102" fmla="*/ 593 w 2061"/>
                    <a:gd name="T103" fmla="*/ 240 h 525"/>
                    <a:gd name="T104" fmla="*/ 585 w 2061"/>
                    <a:gd name="T105" fmla="*/ 257 h 525"/>
                    <a:gd name="T106" fmla="*/ 586 w 2061"/>
                    <a:gd name="T107" fmla="*/ 270 h 525"/>
                    <a:gd name="T108" fmla="*/ 594 w 2061"/>
                    <a:gd name="T109" fmla="*/ 283 h 525"/>
                    <a:gd name="T110" fmla="*/ 606 w 2061"/>
                    <a:gd name="T111" fmla="*/ 294 h 525"/>
                    <a:gd name="T112" fmla="*/ 628 w 2061"/>
                    <a:gd name="T113" fmla="*/ 308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061" h="525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</p:grpSp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2C06B25C-E2B3-5459-D6F1-9078BDDE2C42}"/>
                </a:ext>
              </a:extLst>
            </p:cNvPr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1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EBCA35CF-92F3-CB8C-1146-2A233E2586B1}"/>
                </a:ext>
              </a:extLst>
            </p:cNvPr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2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75D2654B-3550-85D7-3A06-EB87845295B0}"/>
                </a:ext>
              </a:extLst>
            </p:cNvPr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3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D957A1A7-2F47-DDAF-093D-E94C176586CB}"/>
                </a:ext>
              </a:extLst>
            </p:cNvPr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4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86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0A1E7C2-536F-B4CF-8E10-FA49AA7C251A}"/>
              </a:ext>
            </a:extLst>
          </p:cNvPr>
          <p:cNvSpPr txBox="1"/>
          <p:nvPr/>
        </p:nvSpPr>
        <p:spPr>
          <a:xfrm>
            <a:off x="4411740" y="2168206"/>
            <a:ext cx="4572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800" b="1" i="0" dirty="0">
                <a:solidFill>
                  <a:srgbClr val="ED145B"/>
                </a:solidFill>
                <a:effectLst/>
                <a:latin typeface="Gotham HTF"/>
              </a:rPr>
              <a:t>Ciência de dados:</a:t>
            </a:r>
            <a:r>
              <a:rPr lang="pt-BR" sz="2800" b="1" i="0" dirty="0">
                <a:solidFill>
                  <a:srgbClr val="D1D5DB"/>
                </a:solidFill>
                <a:effectLst/>
                <a:latin typeface="Gotham HTF"/>
              </a:rPr>
              <a:t> </a:t>
            </a:r>
            <a:r>
              <a:rPr lang="pt-BR" sz="2000" b="0" i="0" dirty="0">
                <a:effectLst/>
                <a:latin typeface="Gotham HTF"/>
              </a:rPr>
              <a:t>campo interdisciplinar que combina estatística, visualização de dados e outras técnicas para extrair insights e conhecimento a partir de dados. A ciência de dados envolve a coleta, preparação, análise e interpretação de grandes conjuntos de dados para resolver problemas complexos em áreas como negócios, ciências sociais, saúde, entre outras</a:t>
            </a:r>
          </a:p>
        </p:txBody>
      </p:sp>
      <p:cxnSp>
        <p:nvCxnSpPr>
          <p:cNvPr id="4" name="Straight Connector 43">
            <a:extLst>
              <a:ext uri="{FF2B5EF4-FFF2-40B4-BE49-F238E27FC236}">
                <a16:creationId xmlns:a16="http://schemas.microsoft.com/office/drawing/2014/main" id="{A7B440EE-DFC5-A651-1FDC-81D676CCB2CF}"/>
              </a:ext>
            </a:extLst>
          </p:cNvPr>
          <p:cNvCxnSpPr>
            <a:cxnSpLocks/>
          </p:cNvCxnSpPr>
          <p:nvPr/>
        </p:nvCxnSpPr>
        <p:spPr>
          <a:xfrm>
            <a:off x="2915816" y="4360388"/>
            <a:ext cx="13923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66">
            <a:extLst>
              <a:ext uri="{FF2B5EF4-FFF2-40B4-BE49-F238E27FC236}">
                <a16:creationId xmlns:a16="http://schemas.microsoft.com/office/drawing/2014/main" id="{FDAB2184-5CBC-12B2-8023-EB0CE8310AF7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1412776"/>
            <a:ext cx="4014530" cy="4234740"/>
            <a:chOff x="670530" y="951978"/>
            <a:chExt cx="4471938" cy="47172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6FEE4A-E98C-5857-607C-C1D15F621BC4}"/>
                </a:ext>
              </a:extLst>
            </p:cNvPr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91BE1765-45FF-3509-C2A1-7E99C6570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42" y="5476642"/>
                <a:ext cx="651359" cy="181750"/>
              </a:xfrm>
              <a:custGeom>
                <a:avLst/>
                <a:gdLst>
                  <a:gd name="T0" fmla="*/ 1083 w 1083"/>
                  <a:gd name="T1" fmla="*/ 85 h 170"/>
                  <a:gd name="T2" fmla="*/ 542 w 1083"/>
                  <a:gd name="T3" fmla="*/ 170 h 170"/>
                  <a:gd name="T4" fmla="*/ 0 w 1083"/>
                  <a:gd name="T5" fmla="*/ 85 h 170"/>
                  <a:gd name="T6" fmla="*/ 542 w 1083"/>
                  <a:gd name="T7" fmla="*/ 0 h 170"/>
                  <a:gd name="T8" fmla="*/ 1083 w 1083"/>
                  <a:gd name="T9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3" h="17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350" b="1" dirty="0"/>
              </a:p>
            </p:txBody>
          </p:sp>
          <p:grpSp>
            <p:nvGrpSpPr>
              <p:cNvPr id="12" name="Group 3">
                <a:extLst>
                  <a:ext uri="{FF2B5EF4-FFF2-40B4-BE49-F238E27FC236}">
                    <a16:creationId xmlns:a16="http://schemas.microsoft.com/office/drawing/2014/main" id="{A4D2C8F2-7D61-474D-9032-CA5E6DE71CE8}"/>
                  </a:ext>
                </a:extLst>
              </p:cNvPr>
              <p:cNvGrpSpPr/>
              <p:nvPr/>
            </p:nvGrpSpPr>
            <p:grpSpPr>
              <a:xfrm>
                <a:off x="2651525" y="4876246"/>
                <a:ext cx="519599" cy="697470"/>
                <a:chOff x="3046615" y="4922864"/>
                <a:chExt cx="705977" cy="947650"/>
              </a:xfrm>
            </p:grpSpPr>
            <p:grpSp>
              <p:nvGrpSpPr>
                <p:cNvPr id="25" name="Group 22">
                  <a:extLst>
                    <a:ext uri="{FF2B5EF4-FFF2-40B4-BE49-F238E27FC236}">
                      <a16:creationId xmlns:a16="http://schemas.microsoft.com/office/drawing/2014/main" id="{59C98F02-E2F1-C53B-2C70-68A40F9D0F50}"/>
                    </a:ext>
                  </a:extLst>
                </p:cNvPr>
                <p:cNvGrpSpPr/>
                <p:nvPr/>
              </p:nvGrpSpPr>
              <p:grpSpPr>
                <a:xfrm>
                  <a:off x="3063057" y="4998419"/>
                  <a:ext cx="689535" cy="872095"/>
                  <a:chOff x="1639547" y="5404524"/>
                  <a:chExt cx="630177" cy="797022"/>
                </a:xfrm>
              </p:grpSpPr>
              <p:sp>
                <p:nvSpPr>
                  <p:cNvPr id="28" name="Freeform 8">
                    <a:extLst>
                      <a:ext uri="{FF2B5EF4-FFF2-40B4-BE49-F238E27FC236}">
                        <a16:creationId xmlns:a16="http://schemas.microsoft.com/office/drawing/2014/main" id="{9F99F11A-4D60-9EF8-FD4F-36830DF12B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556125" y="5487946"/>
                    <a:ext cx="797022" cy="630177"/>
                  </a:xfrm>
                  <a:custGeom>
                    <a:avLst/>
                    <a:gdLst>
                      <a:gd name="T0" fmla="*/ 793 w 939"/>
                      <a:gd name="T1" fmla="*/ 650 h 650"/>
                      <a:gd name="T2" fmla="*/ 0 w 939"/>
                      <a:gd name="T3" fmla="*/ 326 h 650"/>
                      <a:gd name="T4" fmla="*/ 793 w 939"/>
                      <a:gd name="T5" fmla="*/ 0 h 650"/>
                      <a:gd name="T6" fmla="*/ 939 w 939"/>
                      <a:gd name="T7" fmla="*/ 0 h 650"/>
                      <a:gd name="T8" fmla="*/ 939 w 939"/>
                      <a:gd name="T9" fmla="*/ 650 h 650"/>
                      <a:gd name="T10" fmla="*/ 793 w 939"/>
                      <a:gd name="T11" fmla="*/ 650 h 650"/>
                      <a:gd name="connsiteX0" fmla="*/ 8445 w 10000"/>
                      <a:gd name="connsiteY0" fmla="*/ 10000 h 10000"/>
                      <a:gd name="connsiteX1" fmla="*/ 0 w 10000"/>
                      <a:gd name="connsiteY1" fmla="*/ 5015 h 10000"/>
                      <a:gd name="connsiteX2" fmla="*/ 8445 w 10000"/>
                      <a:gd name="connsiteY2" fmla="*/ 0 h 10000"/>
                      <a:gd name="connsiteX3" fmla="*/ 8755 w 10000"/>
                      <a:gd name="connsiteY3" fmla="*/ 92 h 10000"/>
                      <a:gd name="connsiteX4" fmla="*/ 10000 w 10000"/>
                      <a:gd name="connsiteY4" fmla="*/ 10000 h 10000"/>
                      <a:gd name="connsiteX5" fmla="*/ 8445 w 10000"/>
                      <a:gd name="connsiteY5" fmla="*/ 10000 h 10000"/>
                      <a:gd name="connsiteX0" fmla="*/ 8445 w 8755"/>
                      <a:gd name="connsiteY0" fmla="*/ 10000 h 10000"/>
                      <a:gd name="connsiteX1" fmla="*/ 0 w 8755"/>
                      <a:gd name="connsiteY1" fmla="*/ 5015 h 10000"/>
                      <a:gd name="connsiteX2" fmla="*/ 8445 w 8755"/>
                      <a:gd name="connsiteY2" fmla="*/ 0 h 10000"/>
                      <a:gd name="connsiteX3" fmla="*/ 8755 w 8755"/>
                      <a:gd name="connsiteY3" fmla="*/ 92 h 10000"/>
                      <a:gd name="connsiteX4" fmla="*/ 8666 w 8755"/>
                      <a:gd name="connsiteY4" fmla="*/ 9708 h 10000"/>
                      <a:gd name="connsiteX5" fmla="*/ 8445 w 8755"/>
                      <a:gd name="connsiteY5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55" h="1000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ED265B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  <p:sp>
                <p:nvSpPr>
                  <p:cNvPr id="29" name="Freeform 22">
                    <a:extLst>
                      <a:ext uri="{FF2B5EF4-FFF2-40B4-BE49-F238E27FC236}">
                        <a16:creationId xmlns:a16="http://schemas.microsoft.com/office/drawing/2014/main" id="{5BC2B1D5-CED1-6E15-B3A7-0B436C9772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831665" y="5968751"/>
                    <a:ext cx="261766" cy="203596"/>
                  </a:xfrm>
                  <a:custGeom>
                    <a:avLst/>
                    <a:gdLst>
                      <a:gd name="T0" fmla="*/ 114 w 114"/>
                      <a:gd name="T1" fmla="*/ 49 h 88"/>
                      <a:gd name="T2" fmla="*/ 107 w 114"/>
                      <a:gd name="T3" fmla="*/ 0 h 88"/>
                      <a:gd name="T4" fmla="*/ 0 w 114"/>
                      <a:gd name="T5" fmla="*/ 44 h 88"/>
                      <a:gd name="T6" fmla="*/ 109 w 114"/>
                      <a:gd name="T7" fmla="*/ 88 h 88"/>
                      <a:gd name="T8" fmla="*/ 114 w 114"/>
                      <a:gd name="T9" fmla="*/ 49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88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</p:grpSp>
            <p:sp>
              <p:nvSpPr>
                <p:cNvPr id="26" name="Oval 39">
                  <a:extLst>
                    <a:ext uri="{FF2B5EF4-FFF2-40B4-BE49-F238E27FC236}">
                      <a16:creationId xmlns:a16="http://schemas.microsoft.com/office/drawing/2014/main" id="{5BAE77AD-14FD-152A-D185-34938A18A3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AB8B740-EC1C-0710-79F3-4EF5758CD6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46615" y="4922864"/>
                  <a:ext cx="701193" cy="188206"/>
                </a:xfrm>
                <a:custGeom>
                  <a:avLst/>
                  <a:gdLst>
                    <a:gd name="T0" fmla="*/ 163 w 323"/>
                    <a:gd name="T1" fmla="*/ 87 h 87"/>
                    <a:gd name="T2" fmla="*/ 19 w 323"/>
                    <a:gd name="T3" fmla="*/ 64 h 87"/>
                    <a:gd name="T4" fmla="*/ 1 w 323"/>
                    <a:gd name="T5" fmla="*/ 40 h 87"/>
                    <a:gd name="T6" fmla="*/ 92 w 323"/>
                    <a:gd name="T7" fmla="*/ 4 h 87"/>
                    <a:gd name="T8" fmla="*/ 161 w 323"/>
                    <a:gd name="T9" fmla="*/ 0 h 87"/>
                    <a:gd name="T10" fmla="*/ 304 w 323"/>
                    <a:gd name="T11" fmla="*/ 23 h 87"/>
                    <a:gd name="T12" fmla="*/ 322 w 323"/>
                    <a:gd name="T13" fmla="*/ 46 h 87"/>
                    <a:gd name="T14" fmla="*/ 231 w 323"/>
                    <a:gd name="T15" fmla="*/ 83 h 87"/>
                    <a:gd name="T16" fmla="*/ 163 w 323"/>
                    <a:gd name="T17" fmla="*/ 87 h 87"/>
                    <a:gd name="T18" fmla="*/ 161 w 323"/>
                    <a:gd name="T19" fmla="*/ 27 h 87"/>
                    <a:gd name="T20" fmla="*/ 128 w 323"/>
                    <a:gd name="T21" fmla="*/ 29 h 87"/>
                    <a:gd name="T22" fmla="*/ 88 w 323"/>
                    <a:gd name="T23" fmla="*/ 43 h 87"/>
                    <a:gd name="T24" fmla="*/ 94 w 323"/>
                    <a:gd name="T25" fmla="*/ 49 h 87"/>
                    <a:gd name="T26" fmla="*/ 162 w 323"/>
                    <a:gd name="T27" fmla="*/ 60 h 87"/>
                    <a:gd name="T28" fmla="*/ 195 w 323"/>
                    <a:gd name="T29" fmla="*/ 58 h 87"/>
                    <a:gd name="T30" fmla="*/ 235 w 323"/>
                    <a:gd name="T31" fmla="*/ 44 h 87"/>
                    <a:gd name="T32" fmla="*/ 229 w 323"/>
                    <a:gd name="T33" fmla="*/ 38 h 87"/>
                    <a:gd name="T34" fmla="*/ 161 w 323"/>
                    <a:gd name="T35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87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sp>
            <p:nvSpPr>
              <p:cNvPr id="13" name="Freeform 42">
                <a:extLst>
                  <a:ext uri="{FF2B5EF4-FFF2-40B4-BE49-F238E27FC236}">
                    <a16:creationId xmlns:a16="http://schemas.microsoft.com/office/drawing/2014/main" id="{B6549E6D-06E7-73C2-8C3D-5880DBE73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516" y="4372345"/>
                <a:ext cx="1186612" cy="518530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C6396FE2-03DC-E5D4-4087-65F4DC7BF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225" y="4189695"/>
                <a:ext cx="1230743" cy="324847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5" name="Freeform 45">
                <a:extLst>
                  <a:ext uri="{FF2B5EF4-FFF2-40B4-BE49-F238E27FC236}">
                    <a16:creationId xmlns:a16="http://schemas.microsoft.com/office/drawing/2014/main" id="{7CCA1F69-46B4-9429-64AD-CC9B2ADF2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507" y="3852589"/>
                <a:ext cx="1871856" cy="605564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6" name="Freeform 46">
                <a:extLst>
                  <a:ext uri="{FF2B5EF4-FFF2-40B4-BE49-F238E27FC236}">
                    <a16:creationId xmlns:a16="http://schemas.microsoft.com/office/drawing/2014/main" id="{ECDDD088-31BD-8698-6891-7B53A349CA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538" y="3571872"/>
                <a:ext cx="1925793" cy="49769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D45E6093-AE20-6C0E-B078-B6B1DFE59FB7}"/>
                  </a:ext>
                </a:extLst>
              </p:cNvPr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23" name="Freeform 49">
                  <a:extLst>
                    <a:ext uri="{FF2B5EF4-FFF2-40B4-BE49-F238E27FC236}">
                      <a16:creationId xmlns:a16="http://schemas.microsoft.com/office/drawing/2014/main" id="{9F88B661-D86F-93F3-2990-84E72C810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883" y="2691036"/>
                  <a:ext cx="3454335" cy="886069"/>
                </a:xfrm>
                <a:custGeom>
                  <a:avLst/>
                  <a:gdLst>
                    <a:gd name="T0" fmla="*/ 1591 w 1594"/>
                    <a:gd name="T1" fmla="*/ 9 h 409"/>
                    <a:gd name="T2" fmla="*/ 1493 w 1594"/>
                    <a:gd name="T3" fmla="*/ 73 h 409"/>
                    <a:gd name="T4" fmla="*/ 1399 w 1594"/>
                    <a:gd name="T5" fmla="*/ 104 h 409"/>
                    <a:gd name="T6" fmla="*/ 1284 w 1594"/>
                    <a:gd name="T7" fmla="*/ 132 h 409"/>
                    <a:gd name="T8" fmla="*/ 1284 w 1594"/>
                    <a:gd name="T9" fmla="*/ 132 h 409"/>
                    <a:gd name="T10" fmla="*/ 1187 w 1594"/>
                    <a:gd name="T11" fmla="*/ 148 h 409"/>
                    <a:gd name="T12" fmla="*/ 687 w 1594"/>
                    <a:gd name="T13" fmla="*/ 170 h 409"/>
                    <a:gd name="T14" fmla="*/ 684 w 1594"/>
                    <a:gd name="T15" fmla="*/ 170 h 409"/>
                    <a:gd name="T16" fmla="*/ 635 w 1594"/>
                    <a:gd name="T17" fmla="*/ 168 h 409"/>
                    <a:gd name="T18" fmla="*/ 454 w 1594"/>
                    <a:gd name="T19" fmla="*/ 152 h 409"/>
                    <a:gd name="T20" fmla="*/ 380 w 1594"/>
                    <a:gd name="T21" fmla="*/ 142 h 409"/>
                    <a:gd name="T22" fmla="*/ 334 w 1594"/>
                    <a:gd name="T23" fmla="*/ 135 h 409"/>
                    <a:gd name="T24" fmla="*/ 313 w 1594"/>
                    <a:gd name="T25" fmla="*/ 131 h 409"/>
                    <a:gd name="T26" fmla="*/ 312 w 1594"/>
                    <a:gd name="T27" fmla="*/ 131 h 409"/>
                    <a:gd name="T28" fmla="*/ 311 w 1594"/>
                    <a:gd name="T29" fmla="*/ 130 h 409"/>
                    <a:gd name="T30" fmla="*/ 295 w 1594"/>
                    <a:gd name="T31" fmla="*/ 127 h 409"/>
                    <a:gd name="T32" fmla="*/ 150 w 1594"/>
                    <a:gd name="T33" fmla="*/ 88 h 409"/>
                    <a:gd name="T34" fmla="*/ 91 w 1594"/>
                    <a:gd name="T35" fmla="*/ 66 h 409"/>
                    <a:gd name="T36" fmla="*/ 37 w 1594"/>
                    <a:gd name="T37" fmla="*/ 34 h 409"/>
                    <a:gd name="T38" fmla="*/ 0 w 1594"/>
                    <a:gd name="T39" fmla="*/ 0 h 409"/>
                    <a:gd name="T40" fmla="*/ 55 w 1594"/>
                    <a:gd name="T41" fmla="*/ 100 h 409"/>
                    <a:gd name="T42" fmla="*/ 133 w 1594"/>
                    <a:gd name="T43" fmla="*/ 239 h 409"/>
                    <a:gd name="T44" fmla="*/ 218 w 1594"/>
                    <a:gd name="T45" fmla="*/ 317 h 409"/>
                    <a:gd name="T46" fmla="*/ 470 w 1594"/>
                    <a:gd name="T47" fmla="*/ 385 h 409"/>
                    <a:gd name="T48" fmla="*/ 615 w 1594"/>
                    <a:gd name="T49" fmla="*/ 399 h 409"/>
                    <a:gd name="T50" fmla="*/ 926 w 1594"/>
                    <a:gd name="T51" fmla="*/ 403 h 409"/>
                    <a:gd name="T52" fmla="*/ 1081 w 1594"/>
                    <a:gd name="T53" fmla="*/ 390 h 409"/>
                    <a:gd name="T54" fmla="*/ 1154 w 1594"/>
                    <a:gd name="T55" fmla="*/ 381 h 409"/>
                    <a:gd name="T56" fmla="*/ 1229 w 1594"/>
                    <a:gd name="T57" fmla="*/ 364 h 409"/>
                    <a:gd name="T58" fmla="*/ 1292 w 1594"/>
                    <a:gd name="T59" fmla="*/ 350 h 409"/>
                    <a:gd name="T60" fmla="*/ 1418 w 1594"/>
                    <a:gd name="T61" fmla="*/ 290 h 409"/>
                    <a:gd name="T62" fmla="*/ 1486 w 1594"/>
                    <a:gd name="T63" fmla="*/ 196 h 409"/>
                    <a:gd name="T64" fmla="*/ 1544 w 1594"/>
                    <a:gd name="T65" fmla="*/ 95 h 409"/>
                    <a:gd name="T66" fmla="*/ 1592 w 1594"/>
                    <a:gd name="T67" fmla="*/ 9 h 409"/>
                    <a:gd name="T68" fmla="*/ 1594 w 1594"/>
                    <a:gd name="T69" fmla="*/ 5 h 409"/>
                    <a:gd name="T70" fmla="*/ 1591 w 1594"/>
                    <a:gd name="T71" fmla="*/ 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94" h="409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4" name="Freeform 50">
                  <a:extLst>
                    <a:ext uri="{FF2B5EF4-FFF2-40B4-BE49-F238E27FC236}">
                      <a16:creationId xmlns:a16="http://schemas.microsoft.com/office/drawing/2014/main" id="{58EEC5FD-2315-7AAE-89CC-1778A5A7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7579" y="2542803"/>
                  <a:ext cx="3549271" cy="537970"/>
                </a:xfrm>
                <a:custGeom>
                  <a:avLst/>
                  <a:gdLst>
                    <a:gd name="T0" fmla="*/ 833 w 1638"/>
                    <a:gd name="T1" fmla="*/ 248 h 248"/>
                    <a:gd name="T2" fmla="*/ 707 w 1638"/>
                    <a:gd name="T3" fmla="*/ 245 h 248"/>
                    <a:gd name="T4" fmla="*/ 704 w 1638"/>
                    <a:gd name="T5" fmla="*/ 245 h 248"/>
                    <a:gd name="T6" fmla="*/ 655 w 1638"/>
                    <a:gd name="T7" fmla="*/ 243 h 248"/>
                    <a:gd name="T8" fmla="*/ 594 w 1638"/>
                    <a:gd name="T9" fmla="*/ 238 h 248"/>
                    <a:gd name="T10" fmla="*/ 473 w 1638"/>
                    <a:gd name="T11" fmla="*/ 227 h 248"/>
                    <a:gd name="T12" fmla="*/ 413 w 1638"/>
                    <a:gd name="T13" fmla="*/ 219 h 248"/>
                    <a:gd name="T14" fmla="*/ 399 w 1638"/>
                    <a:gd name="T15" fmla="*/ 217 h 248"/>
                    <a:gd name="T16" fmla="*/ 390 w 1638"/>
                    <a:gd name="T17" fmla="*/ 216 h 248"/>
                    <a:gd name="T18" fmla="*/ 388 w 1638"/>
                    <a:gd name="T19" fmla="*/ 216 h 248"/>
                    <a:gd name="T20" fmla="*/ 245 w 1638"/>
                    <a:gd name="T21" fmla="*/ 187 h 248"/>
                    <a:gd name="T22" fmla="*/ 106 w 1638"/>
                    <a:gd name="T23" fmla="*/ 139 h 248"/>
                    <a:gd name="T24" fmla="*/ 42 w 1638"/>
                    <a:gd name="T25" fmla="*/ 101 h 248"/>
                    <a:gd name="T26" fmla="*/ 2 w 1638"/>
                    <a:gd name="T27" fmla="*/ 29 h 248"/>
                    <a:gd name="T28" fmla="*/ 2 w 1638"/>
                    <a:gd name="T29" fmla="*/ 27 h 248"/>
                    <a:gd name="T30" fmla="*/ 7 w 1638"/>
                    <a:gd name="T31" fmla="*/ 9 h 248"/>
                    <a:gd name="T32" fmla="*/ 7 w 1638"/>
                    <a:gd name="T33" fmla="*/ 9 h 248"/>
                    <a:gd name="T34" fmla="*/ 8 w 1638"/>
                    <a:gd name="T35" fmla="*/ 7 h 248"/>
                    <a:gd name="T36" fmla="*/ 12 w 1638"/>
                    <a:gd name="T37" fmla="*/ 0 h 248"/>
                    <a:gd name="T38" fmla="*/ 20 w 1638"/>
                    <a:gd name="T39" fmla="*/ 5 h 248"/>
                    <a:gd name="T40" fmla="*/ 20 w 1638"/>
                    <a:gd name="T41" fmla="*/ 5 h 248"/>
                    <a:gd name="T42" fmla="*/ 25 w 1638"/>
                    <a:gd name="T43" fmla="*/ 8 h 248"/>
                    <a:gd name="T44" fmla="*/ 31 w 1638"/>
                    <a:gd name="T45" fmla="*/ 12 h 248"/>
                    <a:gd name="T46" fmla="*/ 459 w 1638"/>
                    <a:gd name="T47" fmla="*/ 119 h 248"/>
                    <a:gd name="T48" fmla="*/ 828 w 1638"/>
                    <a:gd name="T49" fmla="*/ 139 h 248"/>
                    <a:gd name="T50" fmla="*/ 893 w 1638"/>
                    <a:gd name="T51" fmla="*/ 139 h 248"/>
                    <a:gd name="T52" fmla="*/ 896 w 1638"/>
                    <a:gd name="T53" fmla="*/ 139 h 248"/>
                    <a:gd name="T54" fmla="*/ 982 w 1638"/>
                    <a:gd name="T55" fmla="*/ 134 h 248"/>
                    <a:gd name="T56" fmla="*/ 1038 w 1638"/>
                    <a:gd name="T57" fmla="*/ 133 h 248"/>
                    <a:gd name="T58" fmla="*/ 1177 w 1638"/>
                    <a:gd name="T59" fmla="*/ 120 h 248"/>
                    <a:gd name="T60" fmla="*/ 1480 w 1638"/>
                    <a:gd name="T61" fmla="*/ 64 h 248"/>
                    <a:gd name="T62" fmla="*/ 1481 w 1638"/>
                    <a:gd name="T63" fmla="*/ 63 h 248"/>
                    <a:gd name="T64" fmla="*/ 1612 w 1638"/>
                    <a:gd name="T65" fmla="*/ 11 h 248"/>
                    <a:gd name="T66" fmla="*/ 1615 w 1638"/>
                    <a:gd name="T67" fmla="*/ 9 h 248"/>
                    <a:gd name="T68" fmla="*/ 1618 w 1638"/>
                    <a:gd name="T69" fmla="*/ 7 h 248"/>
                    <a:gd name="T70" fmla="*/ 1626 w 1638"/>
                    <a:gd name="T71" fmla="*/ 3 h 248"/>
                    <a:gd name="T72" fmla="*/ 1630 w 1638"/>
                    <a:gd name="T73" fmla="*/ 10 h 248"/>
                    <a:gd name="T74" fmla="*/ 1631 w 1638"/>
                    <a:gd name="T75" fmla="*/ 14 h 248"/>
                    <a:gd name="T76" fmla="*/ 1626 w 1638"/>
                    <a:gd name="T77" fmla="*/ 70 h 248"/>
                    <a:gd name="T78" fmla="*/ 1624 w 1638"/>
                    <a:gd name="T79" fmla="*/ 73 h 248"/>
                    <a:gd name="T80" fmla="*/ 1622 w 1638"/>
                    <a:gd name="T81" fmla="*/ 75 h 248"/>
                    <a:gd name="T82" fmla="*/ 1479 w 1638"/>
                    <a:gd name="T83" fmla="*/ 161 h 248"/>
                    <a:gd name="T84" fmla="*/ 1305 w 1638"/>
                    <a:gd name="T85" fmla="*/ 207 h 248"/>
                    <a:gd name="T86" fmla="*/ 1208 w 1638"/>
                    <a:gd name="T87" fmla="*/ 223 h 248"/>
                    <a:gd name="T88" fmla="*/ 833 w 1638"/>
                    <a:gd name="T89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38" h="24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grpSp>
            <p:nvGrpSpPr>
              <p:cNvPr id="18" name="Group 7">
                <a:extLst>
                  <a:ext uri="{FF2B5EF4-FFF2-40B4-BE49-F238E27FC236}">
                    <a16:creationId xmlns:a16="http://schemas.microsoft.com/office/drawing/2014/main" id="{8494228D-7DB7-ECA8-2D33-B8FC65FDCE1A}"/>
                  </a:ext>
                </a:extLst>
              </p:cNvPr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19" name="Freeform 53">
                  <a:extLst>
                    <a:ext uri="{FF2B5EF4-FFF2-40B4-BE49-F238E27FC236}">
                      <a16:creationId xmlns:a16="http://schemas.microsoft.com/office/drawing/2014/main" id="{5F94DD4D-E526-34BE-885C-E1D95E1BDB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11832"/>
                  <a:ext cx="1948685" cy="576278"/>
                </a:xfrm>
                <a:custGeom>
                  <a:avLst/>
                  <a:gdLst>
                    <a:gd name="T0" fmla="*/ 899 w 899"/>
                    <a:gd name="T1" fmla="*/ 133 h 266"/>
                    <a:gd name="T2" fmla="*/ 896 w 899"/>
                    <a:gd name="T3" fmla="*/ 142 h 266"/>
                    <a:gd name="T4" fmla="*/ 889 w 899"/>
                    <a:gd name="T5" fmla="*/ 153 h 266"/>
                    <a:gd name="T6" fmla="*/ 878 w 899"/>
                    <a:gd name="T7" fmla="*/ 164 h 266"/>
                    <a:gd name="T8" fmla="*/ 862 w 899"/>
                    <a:gd name="T9" fmla="*/ 175 h 266"/>
                    <a:gd name="T10" fmla="*/ 846 w 899"/>
                    <a:gd name="T11" fmla="*/ 246 h 266"/>
                    <a:gd name="T12" fmla="*/ 825 w 899"/>
                    <a:gd name="T13" fmla="*/ 255 h 266"/>
                    <a:gd name="T14" fmla="*/ 797 w 899"/>
                    <a:gd name="T15" fmla="*/ 265 h 266"/>
                    <a:gd name="T16" fmla="*/ 784 w 899"/>
                    <a:gd name="T17" fmla="*/ 265 h 266"/>
                    <a:gd name="T18" fmla="*/ 745 w 899"/>
                    <a:gd name="T19" fmla="*/ 261 h 266"/>
                    <a:gd name="T20" fmla="*/ 730 w 899"/>
                    <a:gd name="T21" fmla="*/ 260 h 266"/>
                    <a:gd name="T22" fmla="*/ 700 w 899"/>
                    <a:gd name="T23" fmla="*/ 258 h 266"/>
                    <a:gd name="T24" fmla="*/ 675 w 899"/>
                    <a:gd name="T25" fmla="*/ 256 h 266"/>
                    <a:gd name="T26" fmla="*/ 664 w 899"/>
                    <a:gd name="T27" fmla="*/ 255 h 266"/>
                    <a:gd name="T28" fmla="*/ 636 w 899"/>
                    <a:gd name="T29" fmla="*/ 253 h 266"/>
                    <a:gd name="T30" fmla="*/ 613 w 899"/>
                    <a:gd name="T31" fmla="*/ 252 h 266"/>
                    <a:gd name="T32" fmla="*/ 591 w 899"/>
                    <a:gd name="T33" fmla="*/ 251 h 266"/>
                    <a:gd name="T34" fmla="*/ 563 w 899"/>
                    <a:gd name="T35" fmla="*/ 250 h 266"/>
                    <a:gd name="T36" fmla="*/ 538 w 899"/>
                    <a:gd name="T37" fmla="*/ 249 h 266"/>
                    <a:gd name="T38" fmla="*/ 509 w 899"/>
                    <a:gd name="T39" fmla="*/ 248 h 266"/>
                    <a:gd name="T40" fmla="*/ 479 w 899"/>
                    <a:gd name="T41" fmla="*/ 248 h 266"/>
                    <a:gd name="T42" fmla="*/ 448 w 899"/>
                    <a:gd name="T43" fmla="*/ 248 h 266"/>
                    <a:gd name="T44" fmla="*/ 420 w 899"/>
                    <a:gd name="T45" fmla="*/ 248 h 266"/>
                    <a:gd name="T46" fmla="*/ 391 w 899"/>
                    <a:gd name="T47" fmla="*/ 248 h 266"/>
                    <a:gd name="T48" fmla="*/ 365 w 899"/>
                    <a:gd name="T49" fmla="*/ 249 h 266"/>
                    <a:gd name="T50" fmla="*/ 340 w 899"/>
                    <a:gd name="T51" fmla="*/ 249 h 266"/>
                    <a:gd name="T52" fmla="*/ 311 w 899"/>
                    <a:gd name="T53" fmla="*/ 250 h 266"/>
                    <a:gd name="T54" fmla="*/ 279 w 899"/>
                    <a:gd name="T55" fmla="*/ 252 h 266"/>
                    <a:gd name="T56" fmla="*/ 251 w 899"/>
                    <a:gd name="T57" fmla="*/ 253 h 266"/>
                    <a:gd name="T58" fmla="*/ 211 w 899"/>
                    <a:gd name="T59" fmla="*/ 256 h 266"/>
                    <a:gd name="T60" fmla="*/ 183 w 899"/>
                    <a:gd name="T61" fmla="*/ 258 h 266"/>
                    <a:gd name="T62" fmla="*/ 152 w 899"/>
                    <a:gd name="T63" fmla="*/ 260 h 266"/>
                    <a:gd name="T64" fmla="*/ 112 w 899"/>
                    <a:gd name="T65" fmla="*/ 264 h 266"/>
                    <a:gd name="T66" fmla="*/ 39 w 899"/>
                    <a:gd name="T67" fmla="*/ 175 h 266"/>
                    <a:gd name="T68" fmla="*/ 26 w 899"/>
                    <a:gd name="T69" fmla="*/ 167 h 266"/>
                    <a:gd name="T70" fmla="*/ 17 w 899"/>
                    <a:gd name="T71" fmla="*/ 160 h 266"/>
                    <a:gd name="T72" fmla="*/ 8 w 899"/>
                    <a:gd name="T73" fmla="*/ 150 h 266"/>
                    <a:gd name="T74" fmla="*/ 3 w 899"/>
                    <a:gd name="T75" fmla="*/ 142 h 266"/>
                    <a:gd name="T76" fmla="*/ 0 w 899"/>
                    <a:gd name="T77" fmla="*/ 132 h 266"/>
                    <a:gd name="T78" fmla="*/ 0 w 899"/>
                    <a:gd name="T79" fmla="*/ 129 h 266"/>
                    <a:gd name="T80" fmla="*/ 1 w 899"/>
                    <a:gd name="T81" fmla="*/ 121 h 266"/>
                    <a:gd name="T82" fmla="*/ 6 w 899"/>
                    <a:gd name="T83" fmla="*/ 110 h 266"/>
                    <a:gd name="T84" fmla="*/ 13 w 899"/>
                    <a:gd name="T85" fmla="*/ 101 h 266"/>
                    <a:gd name="T86" fmla="*/ 25 w 899"/>
                    <a:gd name="T87" fmla="*/ 91 h 266"/>
                    <a:gd name="T88" fmla="*/ 43 w 899"/>
                    <a:gd name="T89" fmla="*/ 80 h 266"/>
                    <a:gd name="T90" fmla="*/ 59 w 899"/>
                    <a:gd name="T91" fmla="*/ 73 h 266"/>
                    <a:gd name="T92" fmla="*/ 83 w 899"/>
                    <a:gd name="T93" fmla="*/ 63 h 266"/>
                    <a:gd name="T94" fmla="*/ 111 w 899"/>
                    <a:gd name="T95" fmla="*/ 54 h 266"/>
                    <a:gd name="T96" fmla="*/ 135 w 899"/>
                    <a:gd name="T97" fmla="*/ 48 h 266"/>
                    <a:gd name="T98" fmla="*/ 171 w 899"/>
                    <a:gd name="T99" fmla="*/ 40 h 266"/>
                    <a:gd name="T100" fmla="*/ 206 w 899"/>
                    <a:gd name="T101" fmla="*/ 34 h 266"/>
                    <a:gd name="T102" fmla="*/ 238 w 899"/>
                    <a:gd name="T103" fmla="*/ 29 h 266"/>
                    <a:gd name="T104" fmla="*/ 863 w 899"/>
                    <a:gd name="T105" fmla="*/ 86 h 266"/>
                    <a:gd name="T106" fmla="*/ 874 w 899"/>
                    <a:gd name="T107" fmla="*/ 93 h 266"/>
                    <a:gd name="T108" fmla="*/ 885 w 899"/>
                    <a:gd name="T109" fmla="*/ 102 h 266"/>
                    <a:gd name="T110" fmla="*/ 892 w 899"/>
                    <a:gd name="T111" fmla="*/ 110 h 266"/>
                    <a:gd name="T112" fmla="*/ 896 w 899"/>
                    <a:gd name="T113" fmla="*/ 118 h 266"/>
                    <a:gd name="T114" fmla="*/ 899 w 899"/>
                    <a:gd name="T115" fmla="*/ 127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66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0" name="Freeform 54">
                  <a:extLst>
                    <a:ext uri="{FF2B5EF4-FFF2-40B4-BE49-F238E27FC236}">
                      <a16:creationId xmlns:a16="http://schemas.microsoft.com/office/drawing/2014/main" id="{5A5C6A0A-DE97-5B54-2135-B1ED58F77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45143"/>
                  <a:ext cx="1948685" cy="542967"/>
                </a:xfrm>
                <a:custGeom>
                  <a:avLst/>
                  <a:gdLst>
                    <a:gd name="T0" fmla="*/ 224 w 899"/>
                    <a:gd name="T1" fmla="*/ 15 h 250"/>
                    <a:gd name="T2" fmla="*/ 194 w 899"/>
                    <a:gd name="T3" fmla="*/ 20 h 250"/>
                    <a:gd name="T4" fmla="*/ 157 w 899"/>
                    <a:gd name="T5" fmla="*/ 27 h 250"/>
                    <a:gd name="T6" fmla="*/ 123 w 899"/>
                    <a:gd name="T7" fmla="*/ 35 h 250"/>
                    <a:gd name="T8" fmla="*/ 101 w 899"/>
                    <a:gd name="T9" fmla="*/ 41 h 250"/>
                    <a:gd name="T10" fmla="*/ 73 w 899"/>
                    <a:gd name="T11" fmla="*/ 51 h 250"/>
                    <a:gd name="T12" fmla="*/ 52 w 899"/>
                    <a:gd name="T13" fmla="*/ 60 h 250"/>
                    <a:gd name="T14" fmla="*/ 37 w 899"/>
                    <a:gd name="T15" fmla="*/ 68 h 250"/>
                    <a:gd name="T16" fmla="*/ 21 w 899"/>
                    <a:gd name="T17" fmla="*/ 78 h 250"/>
                    <a:gd name="T18" fmla="*/ 9 w 899"/>
                    <a:gd name="T19" fmla="*/ 89 h 250"/>
                    <a:gd name="T20" fmla="*/ 2 w 899"/>
                    <a:gd name="T21" fmla="*/ 100 h 250"/>
                    <a:gd name="T22" fmla="*/ 0 w 899"/>
                    <a:gd name="T23" fmla="*/ 109 h 250"/>
                    <a:gd name="T24" fmla="*/ 0 w 899"/>
                    <a:gd name="T25" fmla="*/ 113 h 250"/>
                    <a:gd name="T26" fmla="*/ 0 w 899"/>
                    <a:gd name="T27" fmla="*/ 116 h 250"/>
                    <a:gd name="T28" fmla="*/ 3 w 899"/>
                    <a:gd name="T29" fmla="*/ 126 h 250"/>
                    <a:gd name="T30" fmla="*/ 8 w 899"/>
                    <a:gd name="T31" fmla="*/ 134 h 250"/>
                    <a:gd name="T32" fmla="*/ 17 w 899"/>
                    <a:gd name="T33" fmla="*/ 144 h 250"/>
                    <a:gd name="T34" fmla="*/ 26 w 899"/>
                    <a:gd name="T35" fmla="*/ 151 h 250"/>
                    <a:gd name="T36" fmla="*/ 39 w 899"/>
                    <a:gd name="T37" fmla="*/ 159 h 250"/>
                    <a:gd name="T38" fmla="*/ 112 w 899"/>
                    <a:gd name="T39" fmla="*/ 248 h 250"/>
                    <a:gd name="T40" fmla="*/ 152 w 899"/>
                    <a:gd name="T41" fmla="*/ 244 h 250"/>
                    <a:gd name="T42" fmla="*/ 183 w 899"/>
                    <a:gd name="T43" fmla="*/ 242 h 250"/>
                    <a:gd name="T44" fmla="*/ 211 w 899"/>
                    <a:gd name="T45" fmla="*/ 240 h 250"/>
                    <a:gd name="T46" fmla="*/ 251 w 899"/>
                    <a:gd name="T47" fmla="*/ 237 h 250"/>
                    <a:gd name="T48" fmla="*/ 279 w 899"/>
                    <a:gd name="T49" fmla="*/ 236 h 250"/>
                    <a:gd name="T50" fmla="*/ 311 w 899"/>
                    <a:gd name="T51" fmla="*/ 234 h 250"/>
                    <a:gd name="T52" fmla="*/ 340 w 899"/>
                    <a:gd name="T53" fmla="*/ 233 h 250"/>
                    <a:gd name="T54" fmla="*/ 365 w 899"/>
                    <a:gd name="T55" fmla="*/ 233 h 250"/>
                    <a:gd name="T56" fmla="*/ 391 w 899"/>
                    <a:gd name="T57" fmla="*/ 232 h 250"/>
                    <a:gd name="T58" fmla="*/ 420 w 899"/>
                    <a:gd name="T59" fmla="*/ 232 h 250"/>
                    <a:gd name="T60" fmla="*/ 448 w 899"/>
                    <a:gd name="T61" fmla="*/ 232 h 250"/>
                    <a:gd name="T62" fmla="*/ 479 w 899"/>
                    <a:gd name="T63" fmla="*/ 232 h 250"/>
                    <a:gd name="T64" fmla="*/ 509 w 899"/>
                    <a:gd name="T65" fmla="*/ 232 h 250"/>
                    <a:gd name="T66" fmla="*/ 538 w 899"/>
                    <a:gd name="T67" fmla="*/ 233 h 250"/>
                    <a:gd name="T68" fmla="*/ 563 w 899"/>
                    <a:gd name="T69" fmla="*/ 234 h 250"/>
                    <a:gd name="T70" fmla="*/ 591 w 899"/>
                    <a:gd name="T71" fmla="*/ 235 h 250"/>
                    <a:gd name="T72" fmla="*/ 613 w 899"/>
                    <a:gd name="T73" fmla="*/ 236 h 250"/>
                    <a:gd name="T74" fmla="*/ 636 w 899"/>
                    <a:gd name="T75" fmla="*/ 237 h 250"/>
                    <a:gd name="T76" fmla="*/ 664 w 899"/>
                    <a:gd name="T77" fmla="*/ 239 h 250"/>
                    <a:gd name="T78" fmla="*/ 675 w 899"/>
                    <a:gd name="T79" fmla="*/ 240 h 250"/>
                    <a:gd name="T80" fmla="*/ 700 w 899"/>
                    <a:gd name="T81" fmla="*/ 242 h 250"/>
                    <a:gd name="T82" fmla="*/ 730 w 899"/>
                    <a:gd name="T83" fmla="*/ 244 h 250"/>
                    <a:gd name="T84" fmla="*/ 745 w 899"/>
                    <a:gd name="T85" fmla="*/ 245 h 250"/>
                    <a:gd name="T86" fmla="*/ 784 w 899"/>
                    <a:gd name="T87" fmla="*/ 249 h 250"/>
                    <a:gd name="T88" fmla="*/ 797 w 899"/>
                    <a:gd name="T89" fmla="*/ 249 h 250"/>
                    <a:gd name="T90" fmla="*/ 825 w 899"/>
                    <a:gd name="T91" fmla="*/ 239 h 250"/>
                    <a:gd name="T92" fmla="*/ 846 w 899"/>
                    <a:gd name="T93" fmla="*/ 230 h 250"/>
                    <a:gd name="T94" fmla="*/ 862 w 899"/>
                    <a:gd name="T95" fmla="*/ 159 h 250"/>
                    <a:gd name="T96" fmla="*/ 878 w 899"/>
                    <a:gd name="T97" fmla="*/ 148 h 250"/>
                    <a:gd name="T98" fmla="*/ 889 w 899"/>
                    <a:gd name="T99" fmla="*/ 137 h 250"/>
                    <a:gd name="T100" fmla="*/ 896 w 899"/>
                    <a:gd name="T101" fmla="*/ 126 h 250"/>
                    <a:gd name="T102" fmla="*/ 899 w 899"/>
                    <a:gd name="T103" fmla="*/ 117 h 250"/>
                    <a:gd name="T104" fmla="*/ 899 w 899"/>
                    <a:gd name="T105" fmla="*/ 111 h 250"/>
                    <a:gd name="T106" fmla="*/ 896 w 899"/>
                    <a:gd name="T107" fmla="*/ 102 h 250"/>
                    <a:gd name="T108" fmla="*/ 892 w 899"/>
                    <a:gd name="T109" fmla="*/ 94 h 250"/>
                    <a:gd name="T110" fmla="*/ 885 w 899"/>
                    <a:gd name="T111" fmla="*/ 86 h 250"/>
                    <a:gd name="T112" fmla="*/ 874 w 899"/>
                    <a:gd name="T113" fmla="*/ 77 h 250"/>
                    <a:gd name="T114" fmla="*/ 863 w 899"/>
                    <a:gd name="T115" fmla="*/ 7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5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1" name="Freeform 55">
                  <a:extLst>
                    <a:ext uri="{FF2B5EF4-FFF2-40B4-BE49-F238E27FC236}">
                      <a16:creationId xmlns:a16="http://schemas.microsoft.com/office/drawing/2014/main" id="{36FB2881-20FB-A373-C163-2EFB626B8F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535" y="1866593"/>
                  <a:ext cx="4403694" cy="994329"/>
                </a:xfrm>
                <a:custGeom>
                  <a:avLst/>
                  <a:gdLst>
                    <a:gd name="T0" fmla="*/ 2025 w 2032"/>
                    <a:gd name="T1" fmla="*/ 14 h 459"/>
                    <a:gd name="T2" fmla="*/ 2014 w 2032"/>
                    <a:gd name="T3" fmla="*/ 27 h 459"/>
                    <a:gd name="T4" fmla="*/ 2001 w 2032"/>
                    <a:gd name="T5" fmla="*/ 39 h 459"/>
                    <a:gd name="T6" fmla="*/ 1986 w 2032"/>
                    <a:gd name="T7" fmla="*/ 51 h 459"/>
                    <a:gd name="T8" fmla="*/ 1970 w 2032"/>
                    <a:gd name="T9" fmla="*/ 62 h 459"/>
                    <a:gd name="T10" fmla="*/ 1951 w 2032"/>
                    <a:gd name="T11" fmla="*/ 73 h 459"/>
                    <a:gd name="T12" fmla="*/ 1928 w 2032"/>
                    <a:gd name="T13" fmla="*/ 85 h 459"/>
                    <a:gd name="T14" fmla="*/ 1922 w 2032"/>
                    <a:gd name="T15" fmla="*/ 88 h 459"/>
                    <a:gd name="T16" fmla="*/ 1902 w 2032"/>
                    <a:gd name="T17" fmla="*/ 97 h 459"/>
                    <a:gd name="T18" fmla="*/ 1874 w 2032"/>
                    <a:gd name="T19" fmla="*/ 109 h 459"/>
                    <a:gd name="T20" fmla="*/ 1847 w 2032"/>
                    <a:gd name="T21" fmla="*/ 119 h 459"/>
                    <a:gd name="T22" fmla="*/ 1818 w 2032"/>
                    <a:gd name="T23" fmla="*/ 128 h 459"/>
                    <a:gd name="T24" fmla="*/ 1799 w 2032"/>
                    <a:gd name="T25" fmla="*/ 134 h 459"/>
                    <a:gd name="T26" fmla="*/ 1771 w 2032"/>
                    <a:gd name="T27" fmla="*/ 142 h 459"/>
                    <a:gd name="T28" fmla="*/ 1736 w 2032"/>
                    <a:gd name="T29" fmla="*/ 151 h 459"/>
                    <a:gd name="T30" fmla="*/ 1700 w 2032"/>
                    <a:gd name="T31" fmla="*/ 160 h 459"/>
                    <a:gd name="T32" fmla="*/ 1663 w 2032"/>
                    <a:gd name="T33" fmla="*/ 168 h 459"/>
                    <a:gd name="T34" fmla="*/ 1623 w 2032"/>
                    <a:gd name="T35" fmla="*/ 176 h 459"/>
                    <a:gd name="T36" fmla="*/ 1579 w 2032"/>
                    <a:gd name="T37" fmla="*/ 183 h 459"/>
                    <a:gd name="T38" fmla="*/ 1535 w 2032"/>
                    <a:gd name="T39" fmla="*/ 190 h 459"/>
                    <a:gd name="T40" fmla="*/ 1511 w 2032"/>
                    <a:gd name="T41" fmla="*/ 193 h 459"/>
                    <a:gd name="T42" fmla="*/ 518 w 2032"/>
                    <a:gd name="T43" fmla="*/ 191 h 459"/>
                    <a:gd name="T44" fmla="*/ 110 w 2032"/>
                    <a:gd name="T45" fmla="*/ 85 h 459"/>
                    <a:gd name="T46" fmla="*/ 82 w 2032"/>
                    <a:gd name="T47" fmla="*/ 70 h 459"/>
                    <a:gd name="T48" fmla="*/ 62 w 2032"/>
                    <a:gd name="T49" fmla="*/ 59 h 459"/>
                    <a:gd name="T50" fmla="*/ 43 w 2032"/>
                    <a:gd name="T51" fmla="*/ 46 h 459"/>
                    <a:gd name="T52" fmla="*/ 29 w 2032"/>
                    <a:gd name="T53" fmla="*/ 34 h 459"/>
                    <a:gd name="T54" fmla="*/ 16 w 2032"/>
                    <a:gd name="T55" fmla="*/ 21 h 459"/>
                    <a:gd name="T56" fmla="*/ 6 w 2032"/>
                    <a:gd name="T57" fmla="*/ 9 h 459"/>
                    <a:gd name="T58" fmla="*/ 152 w 2032"/>
                    <a:gd name="T59" fmla="*/ 267 h 459"/>
                    <a:gd name="T60" fmla="*/ 156 w 2032"/>
                    <a:gd name="T61" fmla="*/ 273 h 459"/>
                    <a:gd name="T62" fmla="*/ 161 w 2032"/>
                    <a:gd name="T63" fmla="*/ 281 h 459"/>
                    <a:gd name="T64" fmla="*/ 168 w 2032"/>
                    <a:gd name="T65" fmla="*/ 289 h 459"/>
                    <a:gd name="T66" fmla="*/ 177 w 2032"/>
                    <a:gd name="T67" fmla="*/ 297 h 459"/>
                    <a:gd name="T68" fmla="*/ 188 w 2032"/>
                    <a:gd name="T69" fmla="*/ 306 h 459"/>
                    <a:gd name="T70" fmla="*/ 198 w 2032"/>
                    <a:gd name="T71" fmla="*/ 314 h 459"/>
                    <a:gd name="T72" fmla="*/ 210 w 2032"/>
                    <a:gd name="T73" fmla="*/ 322 h 459"/>
                    <a:gd name="T74" fmla="*/ 218 w 2032"/>
                    <a:gd name="T75" fmla="*/ 326 h 459"/>
                    <a:gd name="T76" fmla="*/ 234 w 2032"/>
                    <a:gd name="T77" fmla="*/ 335 h 459"/>
                    <a:gd name="T78" fmla="*/ 953 w 2032"/>
                    <a:gd name="T79" fmla="*/ 458 h 459"/>
                    <a:gd name="T80" fmla="*/ 1094 w 2032"/>
                    <a:gd name="T81" fmla="*/ 458 h 459"/>
                    <a:gd name="T82" fmla="*/ 1429 w 2032"/>
                    <a:gd name="T83" fmla="*/ 433 h 459"/>
                    <a:gd name="T84" fmla="*/ 1474 w 2032"/>
                    <a:gd name="T85" fmla="*/ 426 h 459"/>
                    <a:gd name="T86" fmla="*/ 1522 w 2032"/>
                    <a:gd name="T87" fmla="*/ 418 h 459"/>
                    <a:gd name="T88" fmla="*/ 1563 w 2032"/>
                    <a:gd name="T89" fmla="*/ 411 h 459"/>
                    <a:gd name="T90" fmla="*/ 1606 w 2032"/>
                    <a:gd name="T91" fmla="*/ 401 h 459"/>
                    <a:gd name="T92" fmla="*/ 1642 w 2032"/>
                    <a:gd name="T93" fmla="*/ 393 h 459"/>
                    <a:gd name="T94" fmla="*/ 1679 w 2032"/>
                    <a:gd name="T95" fmla="*/ 382 h 459"/>
                    <a:gd name="T96" fmla="*/ 1706 w 2032"/>
                    <a:gd name="T97" fmla="*/ 374 h 459"/>
                    <a:gd name="T98" fmla="*/ 1739 w 2032"/>
                    <a:gd name="T99" fmla="*/ 363 h 459"/>
                    <a:gd name="T100" fmla="*/ 1764 w 2032"/>
                    <a:gd name="T101" fmla="*/ 352 h 459"/>
                    <a:gd name="T102" fmla="*/ 1792 w 2032"/>
                    <a:gd name="T103" fmla="*/ 340 h 459"/>
                    <a:gd name="T104" fmla="*/ 1812 w 2032"/>
                    <a:gd name="T105" fmla="*/ 329 h 459"/>
                    <a:gd name="T106" fmla="*/ 1822 w 2032"/>
                    <a:gd name="T107" fmla="*/ 323 h 459"/>
                    <a:gd name="T108" fmla="*/ 1841 w 2032"/>
                    <a:gd name="T109" fmla="*/ 311 h 459"/>
                    <a:gd name="T110" fmla="*/ 1856 w 2032"/>
                    <a:gd name="T111" fmla="*/ 299 h 459"/>
                    <a:gd name="T112" fmla="*/ 1868 w 2032"/>
                    <a:gd name="T113" fmla="*/ 285 h 459"/>
                    <a:gd name="T114" fmla="*/ 1877 w 2032"/>
                    <a:gd name="T115" fmla="*/ 273 h 459"/>
                    <a:gd name="T116" fmla="*/ 2032 w 2032"/>
                    <a:gd name="T117" fmla="*/ 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32" h="459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2" name="Freeform 56">
                  <a:extLst>
                    <a:ext uri="{FF2B5EF4-FFF2-40B4-BE49-F238E27FC236}">
                      <a16:creationId xmlns:a16="http://schemas.microsoft.com/office/drawing/2014/main" id="{55B3503C-D219-5C5A-0088-936F9D3492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59555" y="1232021"/>
                  <a:ext cx="4466985" cy="1137566"/>
                </a:xfrm>
                <a:custGeom>
                  <a:avLst/>
                  <a:gdLst>
                    <a:gd name="T0" fmla="*/ 117 w 2061"/>
                    <a:gd name="T1" fmla="*/ 382 h 525"/>
                    <a:gd name="T2" fmla="*/ 74 w 2061"/>
                    <a:gd name="T3" fmla="*/ 358 h 525"/>
                    <a:gd name="T4" fmla="*/ 34 w 2061"/>
                    <a:gd name="T5" fmla="*/ 328 h 525"/>
                    <a:gd name="T6" fmla="*/ 12 w 2061"/>
                    <a:gd name="T7" fmla="*/ 301 h 525"/>
                    <a:gd name="T8" fmla="*/ 2 w 2061"/>
                    <a:gd name="T9" fmla="*/ 276 h 525"/>
                    <a:gd name="T10" fmla="*/ 1 w 2061"/>
                    <a:gd name="T11" fmla="*/ 248 h 525"/>
                    <a:gd name="T12" fmla="*/ 7 w 2061"/>
                    <a:gd name="T13" fmla="*/ 229 h 525"/>
                    <a:gd name="T14" fmla="*/ 28 w 2061"/>
                    <a:gd name="T15" fmla="*/ 199 h 525"/>
                    <a:gd name="T16" fmla="*/ 59 w 2061"/>
                    <a:gd name="T17" fmla="*/ 173 h 525"/>
                    <a:gd name="T18" fmla="*/ 96 w 2061"/>
                    <a:gd name="T19" fmla="*/ 150 h 525"/>
                    <a:gd name="T20" fmla="*/ 138 w 2061"/>
                    <a:gd name="T21" fmla="*/ 129 h 525"/>
                    <a:gd name="T22" fmla="*/ 192 w 2061"/>
                    <a:gd name="T23" fmla="*/ 108 h 525"/>
                    <a:gd name="T24" fmla="*/ 242 w 2061"/>
                    <a:gd name="T25" fmla="*/ 92 h 525"/>
                    <a:gd name="T26" fmla="*/ 302 w 2061"/>
                    <a:gd name="T27" fmla="*/ 75 h 525"/>
                    <a:gd name="T28" fmla="*/ 405 w 2061"/>
                    <a:gd name="T29" fmla="*/ 53 h 525"/>
                    <a:gd name="T30" fmla="*/ 513 w 2061"/>
                    <a:gd name="T31" fmla="*/ 35 h 525"/>
                    <a:gd name="T32" fmla="*/ 1954 w 2061"/>
                    <a:gd name="T33" fmla="*/ 147 h 525"/>
                    <a:gd name="T34" fmla="*/ 2003 w 2061"/>
                    <a:gd name="T35" fmla="*/ 176 h 525"/>
                    <a:gd name="T36" fmla="*/ 2032 w 2061"/>
                    <a:gd name="T37" fmla="*/ 202 h 525"/>
                    <a:gd name="T38" fmla="*/ 2051 w 2061"/>
                    <a:gd name="T39" fmla="*/ 228 h 525"/>
                    <a:gd name="T40" fmla="*/ 2060 w 2061"/>
                    <a:gd name="T41" fmla="*/ 254 h 525"/>
                    <a:gd name="T42" fmla="*/ 2058 w 2061"/>
                    <a:gd name="T43" fmla="*/ 281 h 525"/>
                    <a:gd name="T44" fmla="*/ 2046 w 2061"/>
                    <a:gd name="T45" fmla="*/ 307 h 525"/>
                    <a:gd name="T46" fmla="*/ 2025 w 2061"/>
                    <a:gd name="T47" fmla="*/ 332 h 525"/>
                    <a:gd name="T48" fmla="*/ 1995 w 2061"/>
                    <a:gd name="T49" fmla="*/ 356 h 525"/>
                    <a:gd name="T50" fmla="*/ 1946 w 2061"/>
                    <a:gd name="T51" fmla="*/ 384 h 525"/>
                    <a:gd name="T52" fmla="*/ 1910 w 2061"/>
                    <a:gd name="T53" fmla="*/ 400 h 525"/>
                    <a:gd name="T54" fmla="*/ 1867 w 2061"/>
                    <a:gd name="T55" fmla="*/ 416 h 525"/>
                    <a:gd name="T56" fmla="*/ 1807 w 2061"/>
                    <a:gd name="T57" fmla="*/ 435 h 525"/>
                    <a:gd name="T58" fmla="*/ 1766 w 2061"/>
                    <a:gd name="T59" fmla="*/ 447 h 525"/>
                    <a:gd name="T60" fmla="*/ 1677 w 2061"/>
                    <a:gd name="T61" fmla="*/ 468 h 525"/>
                    <a:gd name="T62" fmla="*/ 1594 w 2061"/>
                    <a:gd name="T63" fmla="*/ 483 h 525"/>
                    <a:gd name="T64" fmla="*/ 1525 w 2061"/>
                    <a:gd name="T65" fmla="*/ 493 h 525"/>
                    <a:gd name="T66" fmla="*/ 1241 w 2061"/>
                    <a:gd name="T67" fmla="*/ 358 h 525"/>
                    <a:gd name="T68" fmla="*/ 1297 w 2061"/>
                    <a:gd name="T69" fmla="*/ 350 h 525"/>
                    <a:gd name="T70" fmla="*/ 1344 w 2061"/>
                    <a:gd name="T71" fmla="*/ 340 h 525"/>
                    <a:gd name="T72" fmla="*/ 1378 w 2061"/>
                    <a:gd name="T73" fmla="*/ 330 h 525"/>
                    <a:gd name="T74" fmla="*/ 1411 w 2061"/>
                    <a:gd name="T75" fmla="*/ 319 h 525"/>
                    <a:gd name="T76" fmla="*/ 1441 w 2061"/>
                    <a:gd name="T77" fmla="*/ 304 h 525"/>
                    <a:gd name="T78" fmla="*/ 1461 w 2061"/>
                    <a:gd name="T79" fmla="*/ 290 h 525"/>
                    <a:gd name="T80" fmla="*/ 1474 w 2061"/>
                    <a:gd name="T81" fmla="*/ 273 h 525"/>
                    <a:gd name="T82" fmla="*/ 1476 w 2061"/>
                    <a:gd name="T83" fmla="*/ 260 h 525"/>
                    <a:gd name="T84" fmla="*/ 1472 w 2061"/>
                    <a:gd name="T85" fmla="*/ 248 h 525"/>
                    <a:gd name="T86" fmla="*/ 1460 w 2061"/>
                    <a:gd name="T87" fmla="*/ 234 h 525"/>
                    <a:gd name="T88" fmla="*/ 1442 w 2061"/>
                    <a:gd name="T89" fmla="*/ 221 h 525"/>
                    <a:gd name="T90" fmla="*/ 806 w 2061"/>
                    <a:gd name="T91" fmla="*/ 167 h 525"/>
                    <a:gd name="T92" fmla="*/ 739 w 2061"/>
                    <a:gd name="T93" fmla="*/ 179 h 525"/>
                    <a:gd name="T94" fmla="*/ 703 w 2061"/>
                    <a:gd name="T95" fmla="*/ 187 h 525"/>
                    <a:gd name="T96" fmla="*/ 665 w 2061"/>
                    <a:gd name="T97" fmla="*/ 199 h 525"/>
                    <a:gd name="T98" fmla="*/ 634 w 2061"/>
                    <a:gd name="T99" fmla="*/ 211 h 525"/>
                    <a:gd name="T100" fmla="*/ 610 w 2061"/>
                    <a:gd name="T101" fmla="*/ 225 h 525"/>
                    <a:gd name="T102" fmla="*/ 593 w 2061"/>
                    <a:gd name="T103" fmla="*/ 240 h 525"/>
                    <a:gd name="T104" fmla="*/ 585 w 2061"/>
                    <a:gd name="T105" fmla="*/ 257 h 525"/>
                    <a:gd name="T106" fmla="*/ 586 w 2061"/>
                    <a:gd name="T107" fmla="*/ 270 h 525"/>
                    <a:gd name="T108" fmla="*/ 594 w 2061"/>
                    <a:gd name="T109" fmla="*/ 283 h 525"/>
                    <a:gd name="T110" fmla="*/ 606 w 2061"/>
                    <a:gd name="T111" fmla="*/ 294 h 525"/>
                    <a:gd name="T112" fmla="*/ 628 w 2061"/>
                    <a:gd name="T113" fmla="*/ 308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061" h="525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</p:grp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5CEDF7D0-D997-3E50-9E45-24F962F20C45}"/>
                </a:ext>
              </a:extLst>
            </p:cNvPr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1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AD5FF93B-A167-B180-0D8F-C9724B926B6E}"/>
                </a:ext>
              </a:extLst>
            </p:cNvPr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2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16127E2A-D8C9-8567-9ED5-844EBC51B681}"/>
                </a:ext>
              </a:extLst>
            </p:cNvPr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3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66F4B281-FF65-D6AA-A9C5-B98EE37C78B3}"/>
                </a:ext>
              </a:extLst>
            </p:cNvPr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4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81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DF4BB3-5CB3-326E-FBAF-62FA556C5ABD}"/>
              </a:ext>
            </a:extLst>
          </p:cNvPr>
          <p:cNvSpPr txBox="1"/>
          <p:nvPr/>
        </p:nvSpPr>
        <p:spPr>
          <a:xfrm>
            <a:off x="4859492" y="2028904"/>
            <a:ext cx="410499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800" b="1" i="0" dirty="0" err="1">
                <a:solidFill>
                  <a:srgbClr val="ED145B"/>
                </a:solidFill>
                <a:effectLst/>
                <a:latin typeface="Gotham HTF"/>
              </a:rPr>
              <a:t>Machine</a:t>
            </a:r>
            <a:r>
              <a:rPr lang="pt-BR" sz="2800" b="1" i="0" dirty="0">
                <a:solidFill>
                  <a:srgbClr val="ED145B"/>
                </a:solidFill>
                <a:effectLst/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L</a:t>
            </a:r>
            <a:r>
              <a:rPr lang="pt-BR" sz="2800" b="1" i="0" dirty="0">
                <a:solidFill>
                  <a:srgbClr val="ED145B"/>
                </a:solidFill>
                <a:effectLst/>
                <a:latin typeface="Gotham HTF"/>
              </a:rPr>
              <a:t>earning</a:t>
            </a:r>
            <a:r>
              <a:rPr lang="pt-BR" sz="2800" dirty="0">
                <a:solidFill>
                  <a:srgbClr val="ED145B"/>
                </a:solidFill>
                <a:latin typeface="Gotham HTF"/>
              </a:rPr>
              <a:t>:</a:t>
            </a:r>
            <a:r>
              <a:rPr lang="pt-BR" sz="2800" b="0" i="0" dirty="0">
                <a:effectLst/>
                <a:latin typeface="Gotham HTF"/>
              </a:rPr>
              <a:t> </a:t>
            </a:r>
            <a:r>
              <a:rPr lang="pt-BR" sz="2000" b="0" i="0" dirty="0">
                <a:effectLst/>
                <a:latin typeface="Gotham HTF"/>
              </a:rPr>
              <a:t>é uma técnica de inteligência artificial que permite que um computador aprenda a realizar uma tarefa específica a partir de exemplos de dados, em vez de ser explicitamente programado para fazê-lo. O aprendizado de máquina é usado em uma ampla variedade de aplicações que envolvem classificação de dados e predição de situações.</a:t>
            </a:r>
          </a:p>
        </p:txBody>
      </p:sp>
      <p:cxnSp>
        <p:nvCxnSpPr>
          <p:cNvPr id="7" name="Straight Connector 43">
            <a:extLst>
              <a:ext uri="{FF2B5EF4-FFF2-40B4-BE49-F238E27FC236}">
                <a16:creationId xmlns:a16="http://schemas.microsoft.com/office/drawing/2014/main" id="{77068120-5612-D7D8-7C22-FDB6CD6BABE4}"/>
              </a:ext>
            </a:extLst>
          </p:cNvPr>
          <p:cNvCxnSpPr>
            <a:cxnSpLocks/>
          </p:cNvCxnSpPr>
          <p:nvPr/>
        </p:nvCxnSpPr>
        <p:spPr>
          <a:xfrm>
            <a:off x="3401021" y="3711582"/>
            <a:ext cx="12429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66">
            <a:extLst>
              <a:ext uri="{FF2B5EF4-FFF2-40B4-BE49-F238E27FC236}">
                <a16:creationId xmlns:a16="http://schemas.microsoft.com/office/drawing/2014/main" id="{60BC09D0-3C74-9DB6-51C0-D47E3D5DE591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1412776"/>
            <a:ext cx="4014530" cy="4234740"/>
            <a:chOff x="670530" y="951978"/>
            <a:chExt cx="4471938" cy="4717238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id="{8D166C6B-ECF9-EBA9-62A8-5878C4CDFFE0}"/>
                </a:ext>
              </a:extLst>
            </p:cNvPr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DD1399C-56A7-B09F-B660-786EE67AB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42" y="5476642"/>
                <a:ext cx="651359" cy="181750"/>
              </a:xfrm>
              <a:custGeom>
                <a:avLst/>
                <a:gdLst>
                  <a:gd name="T0" fmla="*/ 1083 w 1083"/>
                  <a:gd name="T1" fmla="*/ 85 h 170"/>
                  <a:gd name="T2" fmla="*/ 542 w 1083"/>
                  <a:gd name="T3" fmla="*/ 170 h 170"/>
                  <a:gd name="T4" fmla="*/ 0 w 1083"/>
                  <a:gd name="T5" fmla="*/ 85 h 170"/>
                  <a:gd name="T6" fmla="*/ 542 w 1083"/>
                  <a:gd name="T7" fmla="*/ 0 h 170"/>
                  <a:gd name="T8" fmla="*/ 1083 w 1083"/>
                  <a:gd name="T9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3" h="17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350" b="1" dirty="0"/>
              </a:p>
            </p:txBody>
          </p:sp>
          <p:grpSp>
            <p:nvGrpSpPr>
              <p:cNvPr id="12" name="Group 3">
                <a:extLst>
                  <a:ext uri="{FF2B5EF4-FFF2-40B4-BE49-F238E27FC236}">
                    <a16:creationId xmlns:a16="http://schemas.microsoft.com/office/drawing/2014/main" id="{1DC10595-B8D1-4D6C-7871-A3E2CDA8B059}"/>
                  </a:ext>
                </a:extLst>
              </p:cNvPr>
              <p:cNvGrpSpPr/>
              <p:nvPr/>
            </p:nvGrpSpPr>
            <p:grpSpPr>
              <a:xfrm>
                <a:off x="2651525" y="4876246"/>
                <a:ext cx="519599" cy="697470"/>
                <a:chOff x="3046615" y="4922864"/>
                <a:chExt cx="705977" cy="947650"/>
              </a:xfrm>
            </p:grpSpPr>
            <p:grpSp>
              <p:nvGrpSpPr>
                <p:cNvPr id="25" name="Group 22">
                  <a:extLst>
                    <a:ext uri="{FF2B5EF4-FFF2-40B4-BE49-F238E27FC236}">
                      <a16:creationId xmlns:a16="http://schemas.microsoft.com/office/drawing/2014/main" id="{88A33545-E2CD-C6D4-4569-5B39A919A53D}"/>
                    </a:ext>
                  </a:extLst>
                </p:cNvPr>
                <p:cNvGrpSpPr/>
                <p:nvPr/>
              </p:nvGrpSpPr>
              <p:grpSpPr>
                <a:xfrm>
                  <a:off x="3063057" y="4998419"/>
                  <a:ext cx="689535" cy="872095"/>
                  <a:chOff x="1639547" y="5404524"/>
                  <a:chExt cx="630177" cy="797022"/>
                </a:xfrm>
              </p:grpSpPr>
              <p:sp>
                <p:nvSpPr>
                  <p:cNvPr id="28" name="Freeform 8">
                    <a:extLst>
                      <a:ext uri="{FF2B5EF4-FFF2-40B4-BE49-F238E27FC236}">
                        <a16:creationId xmlns:a16="http://schemas.microsoft.com/office/drawing/2014/main" id="{9A88E4CD-838F-199F-0BE2-4A6C226299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556125" y="5487946"/>
                    <a:ext cx="797022" cy="630177"/>
                  </a:xfrm>
                  <a:custGeom>
                    <a:avLst/>
                    <a:gdLst>
                      <a:gd name="T0" fmla="*/ 793 w 939"/>
                      <a:gd name="T1" fmla="*/ 650 h 650"/>
                      <a:gd name="T2" fmla="*/ 0 w 939"/>
                      <a:gd name="T3" fmla="*/ 326 h 650"/>
                      <a:gd name="T4" fmla="*/ 793 w 939"/>
                      <a:gd name="T5" fmla="*/ 0 h 650"/>
                      <a:gd name="T6" fmla="*/ 939 w 939"/>
                      <a:gd name="T7" fmla="*/ 0 h 650"/>
                      <a:gd name="T8" fmla="*/ 939 w 939"/>
                      <a:gd name="T9" fmla="*/ 650 h 650"/>
                      <a:gd name="T10" fmla="*/ 793 w 939"/>
                      <a:gd name="T11" fmla="*/ 650 h 650"/>
                      <a:gd name="connsiteX0" fmla="*/ 8445 w 10000"/>
                      <a:gd name="connsiteY0" fmla="*/ 10000 h 10000"/>
                      <a:gd name="connsiteX1" fmla="*/ 0 w 10000"/>
                      <a:gd name="connsiteY1" fmla="*/ 5015 h 10000"/>
                      <a:gd name="connsiteX2" fmla="*/ 8445 w 10000"/>
                      <a:gd name="connsiteY2" fmla="*/ 0 h 10000"/>
                      <a:gd name="connsiteX3" fmla="*/ 8755 w 10000"/>
                      <a:gd name="connsiteY3" fmla="*/ 92 h 10000"/>
                      <a:gd name="connsiteX4" fmla="*/ 10000 w 10000"/>
                      <a:gd name="connsiteY4" fmla="*/ 10000 h 10000"/>
                      <a:gd name="connsiteX5" fmla="*/ 8445 w 10000"/>
                      <a:gd name="connsiteY5" fmla="*/ 10000 h 10000"/>
                      <a:gd name="connsiteX0" fmla="*/ 8445 w 8755"/>
                      <a:gd name="connsiteY0" fmla="*/ 10000 h 10000"/>
                      <a:gd name="connsiteX1" fmla="*/ 0 w 8755"/>
                      <a:gd name="connsiteY1" fmla="*/ 5015 h 10000"/>
                      <a:gd name="connsiteX2" fmla="*/ 8445 w 8755"/>
                      <a:gd name="connsiteY2" fmla="*/ 0 h 10000"/>
                      <a:gd name="connsiteX3" fmla="*/ 8755 w 8755"/>
                      <a:gd name="connsiteY3" fmla="*/ 92 h 10000"/>
                      <a:gd name="connsiteX4" fmla="*/ 8666 w 8755"/>
                      <a:gd name="connsiteY4" fmla="*/ 9708 h 10000"/>
                      <a:gd name="connsiteX5" fmla="*/ 8445 w 8755"/>
                      <a:gd name="connsiteY5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55" h="1000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ED265B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  <p:sp>
                <p:nvSpPr>
                  <p:cNvPr id="29" name="Freeform 22">
                    <a:extLst>
                      <a:ext uri="{FF2B5EF4-FFF2-40B4-BE49-F238E27FC236}">
                        <a16:creationId xmlns:a16="http://schemas.microsoft.com/office/drawing/2014/main" id="{54080AC9-7EE5-3003-205E-85FD3022FF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831665" y="5968751"/>
                    <a:ext cx="261766" cy="203596"/>
                  </a:xfrm>
                  <a:custGeom>
                    <a:avLst/>
                    <a:gdLst>
                      <a:gd name="T0" fmla="*/ 114 w 114"/>
                      <a:gd name="T1" fmla="*/ 49 h 88"/>
                      <a:gd name="T2" fmla="*/ 107 w 114"/>
                      <a:gd name="T3" fmla="*/ 0 h 88"/>
                      <a:gd name="T4" fmla="*/ 0 w 114"/>
                      <a:gd name="T5" fmla="*/ 44 h 88"/>
                      <a:gd name="T6" fmla="*/ 109 w 114"/>
                      <a:gd name="T7" fmla="*/ 88 h 88"/>
                      <a:gd name="T8" fmla="*/ 114 w 114"/>
                      <a:gd name="T9" fmla="*/ 49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88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</p:grpSp>
            <p:sp>
              <p:nvSpPr>
                <p:cNvPr id="26" name="Oval 39">
                  <a:extLst>
                    <a:ext uri="{FF2B5EF4-FFF2-40B4-BE49-F238E27FC236}">
                      <a16:creationId xmlns:a16="http://schemas.microsoft.com/office/drawing/2014/main" id="{B7617393-3114-6C92-AB6C-1116C7927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65A936C7-7D54-4861-636C-8B7DDAF92E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46615" y="4922864"/>
                  <a:ext cx="701193" cy="188206"/>
                </a:xfrm>
                <a:custGeom>
                  <a:avLst/>
                  <a:gdLst>
                    <a:gd name="T0" fmla="*/ 163 w 323"/>
                    <a:gd name="T1" fmla="*/ 87 h 87"/>
                    <a:gd name="T2" fmla="*/ 19 w 323"/>
                    <a:gd name="T3" fmla="*/ 64 h 87"/>
                    <a:gd name="T4" fmla="*/ 1 w 323"/>
                    <a:gd name="T5" fmla="*/ 40 h 87"/>
                    <a:gd name="T6" fmla="*/ 92 w 323"/>
                    <a:gd name="T7" fmla="*/ 4 h 87"/>
                    <a:gd name="T8" fmla="*/ 161 w 323"/>
                    <a:gd name="T9" fmla="*/ 0 h 87"/>
                    <a:gd name="T10" fmla="*/ 304 w 323"/>
                    <a:gd name="T11" fmla="*/ 23 h 87"/>
                    <a:gd name="T12" fmla="*/ 322 w 323"/>
                    <a:gd name="T13" fmla="*/ 46 h 87"/>
                    <a:gd name="T14" fmla="*/ 231 w 323"/>
                    <a:gd name="T15" fmla="*/ 83 h 87"/>
                    <a:gd name="T16" fmla="*/ 163 w 323"/>
                    <a:gd name="T17" fmla="*/ 87 h 87"/>
                    <a:gd name="T18" fmla="*/ 161 w 323"/>
                    <a:gd name="T19" fmla="*/ 27 h 87"/>
                    <a:gd name="T20" fmla="*/ 128 w 323"/>
                    <a:gd name="T21" fmla="*/ 29 h 87"/>
                    <a:gd name="T22" fmla="*/ 88 w 323"/>
                    <a:gd name="T23" fmla="*/ 43 h 87"/>
                    <a:gd name="T24" fmla="*/ 94 w 323"/>
                    <a:gd name="T25" fmla="*/ 49 h 87"/>
                    <a:gd name="T26" fmla="*/ 162 w 323"/>
                    <a:gd name="T27" fmla="*/ 60 h 87"/>
                    <a:gd name="T28" fmla="*/ 195 w 323"/>
                    <a:gd name="T29" fmla="*/ 58 h 87"/>
                    <a:gd name="T30" fmla="*/ 235 w 323"/>
                    <a:gd name="T31" fmla="*/ 44 h 87"/>
                    <a:gd name="T32" fmla="*/ 229 w 323"/>
                    <a:gd name="T33" fmla="*/ 38 h 87"/>
                    <a:gd name="T34" fmla="*/ 161 w 323"/>
                    <a:gd name="T35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87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sp>
            <p:nvSpPr>
              <p:cNvPr id="13" name="Freeform 42">
                <a:extLst>
                  <a:ext uri="{FF2B5EF4-FFF2-40B4-BE49-F238E27FC236}">
                    <a16:creationId xmlns:a16="http://schemas.microsoft.com/office/drawing/2014/main" id="{6E881DB2-1077-1A41-1B24-F0BCCF6C6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516" y="4372345"/>
                <a:ext cx="1186612" cy="518530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F6403A40-384C-9801-D77B-D386F04A6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225" y="4189695"/>
                <a:ext cx="1230743" cy="324847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5" name="Freeform 45">
                <a:extLst>
                  <a:ext uri="{FF2B5EF4-FFF2-40B4-BE49-F238E27FC236}">
                    <a16:creationId xmlns:a16="http://schemas.microsoft.com/office/drawing/2014/main" id="{43A968E8-EC96-E7B6-465F-36BE2E482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507" y="3852589"/>
                <a:ext cx="1871856" cy="605564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6" name="Freeform 46">
                <a:extLst>
                  <a:ext uri="{FF2B5EF4-FFF2-40B4-BE49-F238E27FC236}">
                    <a16:creationId xmlns:a16="http://schemas.microsoft.com/office/drawing/2014/main" id="{F2D91D56-EED0-234F-300D-8CAD25525E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538" y="3571872"/>
                <a:ext cx="1925793" cy="49769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03E9D426-F8D3-C31D-F47F-003E519268AA}"/>
                  </a:ext>
                </a:extLst>
              </p:cNvPr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23" name="Freeform 49">
                  <a:extLst>
                    <a:ext uri="{FF2B5EF4-FFF2-40B4-BE49-F238E27FC236}">
                      <a16:creationId xmlns:a16="http://schemas.microsoft.com/office/drawing/2014/main" id="{58BC93C8-C706-3F32-C6B2-4577B07282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883" y="2691036"/>
                  <a:ext cx="3454335" cy="886069"/>
                </a:xfrm>
                <a:custGeom>
                  <a:avLst/>
                  <a:gdLst>
                    <a:gd name="T0" fmla="*/ 1591 w 1594"/>
                    <a:gd name="T1" fmla="*/ 9 h 409"/>
                    <a:gd name="T2" fmla="*/ 1493 w 1594"/>
                    <a:gd name="T3" fmla="*/ 73 h 409"/>
                    <a:gd name="T4" fmla="*/ 1399 w 1594"/>
                    <a:gd name="T5" fmla="*/ 104 h 409"/>
                    <a:gd name="T6" fmla="*/ 1284 w 1594"/>
                    <a:gd name="T7" fmla="*/ 132 h 409"/>
                    <a:gd name="T8" fmla="*/ 1284 w 1594"/>
                    <a:gd name="T9" fmla="*/ 132 h 409"/>
                    <a:gd name="T10" fmla="*/ 1187 w 1594"/>
                    <a:gd name="T11" fmla="*/ 148 h 409"/>
                    <a:gd name="T12" fmla="*/ 687 w 1594"/>
                    <a:gd name="T13" fmla="*/ 170 h 409"/>
                    <a:gd name="T14" fmla="*/ 684 w 1594"/>
                    <a:gd name="T15" fmla="*/ 170 h 409"/>
                    <a:gd name="T16" fmla="*/ 635 w 1594"/>
                    <a:gd name="T17" fmla="*/ 168 h 409"/>
                    <a:gd name="T18" fmla="*/ 454 w 1594"/>
                    <a:gd name="T19" fmla="*/ 152 h 409"/>
                    <a:gd name="T20" fmla="*/ 380 w 1594"/>
                    <a:gd name="T21" fmla="*/ 142 h 409"/>
                    <a:gd name="T22" fmla="*/ 334 w 1594"/>
                    <a:gd name="T23" fmla="*/ 135 h 409"/>
                    <a:gd name="T24" fmla="*/ 313 w 1594"/>
                    <a:gd name="T25" fmla="*/ 131 h 409"/>
                    <a:gd name="T26" fmla="*/ 312 w 1594"/>
                    <a:gd name="T27" fmla="*/ 131 h 409"/>
                    <a:gd name="T28" fmla="*/ 311 w 1594"/>
                    <a:gd name="T29" fmla="*/ 130 h 409"/>
                    <a:gd name="T30" fmla="*/ 295 w 1594"/>
                    <a:gd name="T31" fmla="*/ 127 h 409"/>
                    <a:gd name="T32" fmla="*/ 150 w 1594"/>
                    <a:gd name="T33" fmla="*/ 88 h 409"/>
                    <a:gd name="T34" fmla="*/ 91 w 1594"/>
                    <a:gd name="T35" fmla="*/ 66 h 409"/>
                    <a:gd name="T36" fmla="*/ 37 w 1594"/>
                    <a:gd name="T37" fmla="*/ 34 h 409"/>
                    <a:gd name="T38" fmla="*/ 0 w 1594"/>
                    <a:gd name="T39" fmla="*/ 0 h 409"/>
                    <a:gd name="T40" fmla="*/ 55 w 1594"/>
                    <a:gd name="T41" fmla="*/ 100 h 409"/>
                    <a:gd name="T42" fmla="*/ 133 w 1594"/>
                    <a:gd name="T43" fmla="*/ 239 h 409"/>
                    <a:gd name="T44" fmla="*/ 218 w 1594"/>
                    <a:gd name="T45" fmla="*/ 317 h 409"/>
                    <a:gd name="T46" fmla="*/ 470 w 1594"/>
                    <a:gd name="T47" fmla="*/ 385 h 409"/>
                    <a:gd name="T48" fmla="*/ 615 w 1594"/>
                    <a:gd name="T49" fmla="*/ 399 h 409"/>
                    <a:gd name="T50" fmla="*/ 926 w 1594"/>
                    <a:gd name="T51" fmla="*/ 403 h 409"/>
                    <a:gd name="T52" fmla="*/ 1081 w 1594"/>
                    <a:gd name="T53" fmla="*/ 390 h 409"/>
                    <a:gd name="T54" fmla="*/ 1154 w 1594"/>
                    <a:gd name="T55" fmla="*/ 381 h 409"/>
                    <a:gd name="T56" fmla="*/ 1229 w 1594"/>
                    <a:gd name="T57" fmla="*/ 364 h 409"/>
                    <a:gd name="T58" fmla="*/ 1292 w 1594"/>
                    <a:gd name="T59" fmla="*/ 350 h 409"/>
                    <a:gd name="T60" fmla="*/ 1418 w 1594"/>
                    <a:gd name="T61" fmla="*/ 290 h 409"/>
                    <a:gd name="T62" fmla="*/ 1486 w 1594"/>
                    <a:gd name="T63" fmla="*/ 196 h 409"/>
                    <a:gd name="T64" fmla="*/ 1544 w 1594"/>
                    <a:gd name="T65" fmla="*/ 95 h 409"/>
                    <a:gd name="T66" fmla="*/ 1592 w 1594"/>
                    <a:gd name="T67" fmla="*/ 9 h 409"/>
                    <a:gd name="T68" fmla="*/ 1594 w 1594"/>
                    <a:gd name="T69" fmla="*/ 5 h 409"/>
                    <a:gd name="T70" fmla="*/ 1591 w 1594"/>
                    <a:gd name="T71" fmla="*/ 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94" h="409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4" name="Freeform 50">
                  <a:extLst>
                    <a:ext uri="{FF2B5EF4-FFF2-40B4-BE49-F238E27FC236}">
                      <a16:creationId xmlns:a16="http://schemas.microsoft.com/office/drawing/2014/main" id="{990D7DBC-8EE8-9E0A-620B-C40012A7E4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7579" y="2542803"/>
                  <a:ext cx="3549271" cy="537970"/>
                </a:xfrm>
                <a:custGeom>
                  <a:avLst/>
                  <a:gdLst>
                    <a:gd name="T0" fmla="*/ 833 w 1638"/>
                    <a:gd name="T1" fmla="*/ 248 h 248"/>
                    <a:gd name="T2" fmla="*/ 707 w 1638"/>
                    <a:gd name="T3" fmla="*/ 245 h 248"/>
                    <a:gd name="T4" fmla="*/ 704 w 1638"/>
                    <a:gd name="T5" fmla="*/ 245 h 248"/>
                    <a:gd name="T6" fmla="*/ 655 w 1638"/>
                    <a:gd name="T7" fmla="*/ 243 h 248"/>
                    <a:gd name="T8" fmla="*/ 594 w 1638"/>
                    <a:gd name="T9" fmla="*/ 238 h 248"/>
                    <a:gd name="T10" fmla="*/ 473 w 1638"/>
                    <a:gd name="T11" fmla="*/ 227 h 248"/>
                    <a:gd name="T12" fmla="*/ 413 w 1638"/>
                    <a:gd name="T13" fmla="*/ 219 h 248"/>
                    <a:gd name="T14" fmla="*/ 399 w 1638"/>
                    <a:gd name="T15" fmla="*/ 217 h 248"/>
                    <a:gd name="T16" fmla="*/ 390 w 1638"/>
                    <a:gd name="T17" fmla="*/ 216 h 248"/>
                    <a:gd name="T18" fmla="*/ 388 w 1638"/>
                    <a:gd name="T19" fmla="*/ 216 h 248"/>
                    <a:gd name="T20" fmla="*/ 245 w 1638"/>
                    <a:gd name="T21" fmla="*/ 187 h 248"/>
                    <a:gd name="T22" fmla="*/ 106 w 1638"/>
                    <a:gd name="T23" fmla="*/ 139 h 248"/>
                    <a:gd name="T24" fmla="*/ 42 w 1638"/>
                    <a:gd name="T25" fmla="*/ 101 h 248"/>
                    <a:gd name="T26" fmla="*/ 2 w 1638"/>
                    <a:gd name="T27" fmla="*/ 29 h 248"/>
                    <a:gd name="T28" fmla="*/ 2 w 1638"/>
                    <a:gd name="T29" fmla="*/ 27 h 248"/>
                    <a:gd name="T30" fmla="*/ 7 w 1638"/>
                    <a:gd name="T31" fmla="*/ 9 h 248"/>
                    <a:gd name="T32" fmla="*/ 7 w 1638"/>
                    <a:gd name="T33" fmla="*/ 9 h 248"/>
                    <a:gd name="T34" fmla="*/ 8 w 1638"/>
                    <a:gd name="T35" fmla="*/ 7 h 248"/>
                    <a:gd name="T36" fmla="*/ 12 w 1638"/>
                    <a:gd name="T37" fmla="*/ 0 h 248"/>
                    <a:gd name="T38" fmla="*/ 20 w 1638"/>
                    <a:gd name="T39" fmla="*/ 5 h 248"/>
                    <a:gd name="T40" fmla="*/ 20 w 1638"/>
                    <a:gd name="T41" fmla="*/ 5 h 248"/>
                    <a:gd name="T42" fmla="*/ 25 w 1638"/>
                    <a:gd name="T43" fmla="*/ 8 h 248"/>
                    <a:gd name="T44" fmla="*/ 31 w 1638"/>
                    <a:gd name="T45" fmla="*/ 12 h 248"/>
                    <a:gd name="T46" fmla="*/ 459 w 1638"/>
                    <a:gd name="T47" fmla="*/ 119 h 248"/>
                    <a:gd name="T48" fmla="*/ 828 w 1638"/>
                    <a:gd name="T49" fmla="*/ 139 h 248"/>
                    <a:gd name="T50" fmla="*/ 893 w 1638"/>
                    <a:gd name="T51" fmla="*/ 139 h 248"/>
                    <a:gd name="T52" fmla="*/ 896 w 1638"/>
                    <a:gd name="T53" fmla="*/ 139 h 248"/>
                    <a:gd name="T54" fmla="*/ 982 w 1638"/>
                    <a:gd name="T55" fmla="*/ 134 h 248"/>
                    <a:gd name="T56" fmla="*/ 1038 w 1638"/>
                    <a:gd name="T57" fmla="*/ 133 h 248"/>
                    <a:gd name="T58" fmla="*/ 1177 w 1638"/>
                    <a:gd name="T59" fmla="*/ 120 h 248"/>
                    <a:gd name="T60" fmla="*/ 1480 w 1638"/>
                    <a:gd name="T61" fmla="*/ 64 h 248"/>
                    <a:gd name="T62" fmla="*/ 1481 w 1638"/>
                    <a:gd name="T63" fmla="*/ 63 h 248"/>
                    <a:gd name="T64" fmla="*/ 1612 w 1638"/>
                    <a:gd name="T65" fmla="*/ 11 h 248"/>
                    <a:gd name="T66" fmla="*/ 1615 w 1638"/>
                    <a:gd name="T67" fmla="*/ 9 h 248"/>
                    <a:gd name="T68" fmla="*/ 1618 w 1638"/>
                    <a:gd name="T69" fmla="*/ 7 h 248"/>
                    <a:gd name="T70" fmla="*/ 1626 w 1638"/>
                    <a:gd name="T71" fmla="*/ 3 h 248"/>
                    <a:gd name="T72" fmla="*/ 1630 w 1638"/>
                    <a:gd name="T73" fmla="*/ 10 h 248"/>
                    <a:gd name="T74" fmla="*/ 1631 w 1638"/>
                    <a:gd name="T75" fmla="*/ 14 h 248"/>
                    <a:gd name="T76" fmla="*/ 1626 w 1638"/>
                    <a:gd name="T77" fmla="*/ 70 h 248"/>
                    <a:gd name="T78" fmla="*/ 1624 w 1638"/>
                    <a:gd name="T79" fmla="*/ 73 h 248"/>
                    <a:gd name="T80" fmla="*/ 1622 w 1638"/>
                    <a:gd name="T81" fmla="*/ 75 h 248"/>
                    <a:gd name="T82" fmla="*/ 1479 w 1638"/>
                    <a:gd name="T83" fmla="*/ 161 h 248"/>
                    <a:gd name="T84" fmla="*/ 1305 w 1638"/>
                    <a:gd name="T85" fmla="*/ 207 h 248"/>
                    <a:gd name="T86" fmla="*/ 1208 w 1638"/>
                    <a:gd name="T87" fmla="*/ 223 h 248"/>
                    <a:gd name="T88" fmla="*/ 833 w 1638"/>
                    <a:gd name="T89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38" h="24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grpSp>
            <p:nvGrpSpPr>
              <p:cNvPr id="18" name="Group 7">
                <a:extLst>
                  <a:ext uri="{FF2B5EF4-FFF2-40B4-BE49-F238E27FC236}">
                    <a16:creationId xmlns:a16="http://schemas.microsoft.com/office/drawing/2014/main" id="{CB94B174-CFED-4669-6E4A-B8EB8B3A255B}"/>
                  </a:ext>
                </a:extLst>
              </p:cNvPr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19" name="Freeform 53">
                  <a:extLst>
                    <a:ext uri="{FF2B5EF4-FFF2-40B4-BE49-F238E27FC236}">
                      <a16:creationId xmlns:a16="http://schemas.microsoft.com/office/drawing/2014/main" id="{476A3159-CA5A-BE80-BC49-F5D0F5953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11832"/>
                  <a:ext cx="1948685" cy="576278"/>
                </a:xfrm>
                <a:custGeom>
                  <a:avLst/>
                  <a:gdLst>
                    <a:gd name="T0" fmla="*/ 899 w 899"/>
                    <a:gd name="T1" fmla="*/ 133 h 266"/>
                    <a:gd name="T2" fmla="*/ 896 w 899"/>
                    <a:gd name="T3" fmla="*/ 142 h 266"/>
                    <a:gd name="T4" fmla="*/ 889 w 899"/>
                    <a:gd name="T5" fmla="*/ 153 h 266"/>
                    <a:gd name="T6" fmla="*/ 878 w 899"/>
                    <a:gd name="T7" fmla="*/ 164 h 266"/>
                    <a:gd name="T8" fmla="*/ 862 w 899"/>
                    <a:gd name="T9" fmla="*/ 175 h 266"/>
                    <a:gd name="T10" fmla="*/ 846 w 899"/>
                    <a:gd name="T11" fmla="*/ 246 h 266"/>
                    <a:gd name="T12" fmla="*/ 825 w 899"/>
                    <a:gd name="T13" fmla="*/ 255 h 266"/>
                    <a:gd name="T14" fmla="*/ 797 w 899"/>
                    <a:gd name="T15" fmla="*/ 265 h 266"/>
                    <a:gd name="T16" fmla="*/ 784 w 899"/>
                    <a:gd name="T17" fmla="*/ 265 h 266"/>
                    <a:gd name="T18" fmla="*/ 745 w 899"/>
                    <a:gd name="T19" fmla="*/ 261 h 266"/>
                    <a:gd name="T20" fmla="*/ 730 w 899"/>
                    <a:gd name="T21" fmla="*/ 260 h 266"/>
                    <a:gd name="T22" fmla="*/ 700 w 899"/>
                    <a:gd name="T23" fmla="*/ 258 h 266"/>
                    <a:gd name="T24" fmla="*/ 675 w 899"/>
                    <a:gd name="T25" fmla="*/ 256 h 266"/>
                    <a:gd name="T26" fmla="*/ 664 w 899"/>
                    <a:gd name="T27" fmla="*/ 255 h 266"/>
                    <a:gd name="T28" fmla="*/ 636 w 899"/>
                    <a:gd name="T29" fmla="*/ 253 h 266"/>
                    <a:gd name="T30" fmla="*/ 613 w 899"/>
                    <a:gd name="T31" fmla="*/ 252 h 266"/>
                    <a:gd name="T32" fmla="*/ 591 w 899"/>
                    <a:gd name="T33" fmla="*/ 251 h 266"/>
                    <a:gd name="T34" fmla="*/ 563 w 899"/>
                    <a:gd name="T35" fmla="*/ 250 h 266"/>
                    <a:gd name="T36" fmla="*/ 538 w 899"/>
                    <a:gd name="T37" fmla="*/ 249 h 266"/>
                    <a:gd name="T38" fmla="*/ 509 w 899"/>
                    <a:gd name="T39" fmla="*/ 248 h 266"/>
                    <a:gd name="T40" fmla="*/ 479 w 899"/>
                    <a:gd name="T41" fmla="*/ 248 h 266"/>
                    <a:gd name="T42" fmla="*/ 448 w 899"/>
                    <a:gd name="T43" fmla="*/ 248 h 266"/>
                    <a:gd name="T44" fmla="*/ 420 w 899"/>
                    <a:gd name="T45" fmla="*/ 248 h 266"/>
                    <a:gd name="T46" fmla="*/ 391 w 899"/>
                    <a:gd name="T47" fmla="*/ 248 h 266"/>
                    <a:gd name="T48" fmla="*/ 365 w 899"/>
                    <a:gd name="T49" fmla="*/ 249 h 266"/>
                    <a:gd name="T50" fmla="*/ 340 w 899"/>
                    <a:gd name="T51" fmla="*/ 249 h 266"/>
                    <a:gd name="T52" fmla="*/ 311 w 899"/>
                    <a:gd name="T53" fmla="*/ 250 h 266"/>
                    <a:gd name="T54" fmla="*/ 279 w 899"/>
                    <a:gd name="T55" fmla="*/ 252 h 266"/>
                    <a:gd name="T56" fmla="*/ 251 w 899"/>
                    <a:gd name="T57" fmla="*/ 253 h 266"/>
                    <a:gd name="T58" fmla="*/ 211 w 899"/>
                    <a:gd name="T59" fmla="*/ 256 h 266"/>
                    <a:gd name="T60" fmla="*/ 183 w 899"/>
                    <a:gd name="T61" fmla="*/ 258 h 266"/>
                    <a:gd name="T62" fmla="*/ 152 w 899"/>
                    <a:gd name="T63" fmla="*/ 260 h 266"/>
                    <a:gd name="T64" fmla="*/ 112 w 899"/>
                    <a:gd name="T65" fmla="*/ 264 h 266"/>
                    <a:gd name="T66" fmla="*/ 39 w 899"/>
                    <a:gd name="T67" fmla="*/ 175 h 266"/>
                    <a:gd name="T68" fmla="*/ 26 w 899"/>
                    <a:gd name="T69" fmla="*/ 167 h 266"/>
                    <a:gd name="T70" fmla="*/ 17 w 899"/>
                    <a:gd name="T71" fmla="*/ 160 h 266"/>
                    <a:gd name="T72" fmla="*/ 8 w 899"/>
                    <a:gd name="T73" fmla="*/ 150 h 266"/>
                    <a:gd name="T74" fmla="*/ 3 w 899"/>
                    <a:gd name="T75" fmla="*/ 142 h 266"/>
                    <a:gd name="T76" fmla="*/ 0 w 899"/>
                    <a:gd name="T77" fmla="*/ 132 h 266"/>
                    <a:gd name="T78" fmla="*/ 0 w 899"/>
                    <a:gd name="T79" fmla="*/ 129 h 266"/>
                    <a:gd name="T80" fmla="*/ 1 w 899"/>
                    <a:gd name="T81" fmla="*/ 121 h 266"/>
                    <a:gd name="T82" fmla="*/ 6 w 899"/>
                    <a:gd name="T83" fmla="*/ 110 h 266"/>
                    <a:gd name="T84" fmla="*/ 13 w 899"/>
                    <a:gd name="T85" fmla="*/ 101 h 266"/>
                    <a:gd name="T86" fmla="*/ 25 w 899"/>
                    <a:gd name="T87" fmla="*/ 91 h 266"/>
                    <a:gd name="T88" fmla="*/ 43 w 899"/>
                    <a:gd name="T89" fmla="*/ 80 h 266"/>
                    <a:gd name="T90" fmla="*/ 59 w 899"/>
                    <a:gd name="T91" fmla="*/ 73 h 266"/>
                    <a:gd name="T92" fmla="*/ 83 w 899"/>
                    <a:gd name="T93" fmla="*/ 63 h 266"/>
                    <a:gd name="T94" fmla="*/ 111 w 899"/>
                    <a:gd name="T95" fmla="*/ 54 h 266"/>
                    <a:gd name="T96" fmla="*/ 135 w 899"/>
                    <a:gd name="T97" fmla="*/ 48 h 266"/>
                    <a:gd name="T98" fmla="*/ 171 w 899"/>
                    <a:gd name="T99" fmla="*/ 40 h 266"/>
                    <a:gd name="T100" fmla="*/ 206 w 899"/>
                    <a:gd name="T101" fmla="*/ 34 h 266"/>
                    <a:gd name="T102" fmla="*/ 238 w 899"/>
                    <a:gd name="T103" fmla="*/ 29 h 266"/>
                    <a:gd name="T104" fmla="*/ 863 w 899"/>
                    <a:gd name="T105" fmla="*/ 86 h 266"/>
                    <a:gd name="T106" fmla="*/ 874 w 899"/>
                    <a:gd name="T107" fmla="*/ 93 h 266"/>
                    <a:gd name="T108" fmla="*/ 885 w 899"/>
                    <a:gd name="T109" fmla="*/ 102 h 266"/>
                    <a:gd name="T110" fmla="*/ 892 w 899"/>
                    <a:gd name="T111" fmla="*/ 110 h 266"/>
                    <a:gd name="T112" fmla="*/ 896 w 899"/>
                    <a:gd name="T113" fmla="*/ 118 h 266"/>
                    <a:gd name="T114" fmla="*/ 899 w 899"/>
                    <a:gd name="T115" fmla="*/ 127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66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0" name="Freeform 54">
                  <a:extLst>
                    <a:ext uri="{FF2B5EF4-FFF2-40B4-BE49-F238E27FC236}">
                      <a16:creationId xmlns:a16="http://schemas.microsoft.com/office/drawing/2014/main" id="{C5C92B7D-6D80-CC29-64A6-BDB4DC9481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45143"/>
                  <a:ext cx="1948685" cy="542967"/>
                </a:xfrm>
                <a:custGeom>
                  <a:avLst/>
                  <a:gdLst>
                    <a:gd name="T0" fmla="*/ 224 w 899"/>
                    <a:gd name="T1" fmla="*/ 15 h 250"/>
                    <a:gd name="T2" fmla="*/ 194 w 899"/>
                    <a:gd name="T3" fmla="*/ 20 h 250"/>
                    <a:gd name="T4" fmla="*/ 157 w 899"/>
                    <a:gd name="T5" fmla="*/ 27 h 250"/>
                    <a:gd name="T6" fmla="*/ 123 w 899"/>
                    <a:gd name="T7" fmla="*/ 35 h 250"/>
                    <a:gd name="T8" fmla="*/ 101 w 899"/>
                    <a:gd name="T9" fmla="*/ 41 h 250"/>
                    <a:gd name="T10" fmla="*/ 73 w 899"/>
                    <a:gd name="T11" fmla="*/ 51 h 250"/>
                    <a:gd name="T12" fmla="*/ 52 w 899"/>
                    <a:gd name="T13" fmla="*/ 60 h 250"/>
                    <a:gd name="T14" fmla="*/ 37 w 899"/>
                    <a:gd name="T15" fmla="*/ 68 h 250"/>
                    <a:gd name="T16" fmla="*/ 21 w 899"/>
                    <a:gd name="T17" fmla="*/ 78 h 250"/>
                    <a:gd name="T18" fmla="*/ 9 w 899"/>
                    <a:gd name="T19" fmla="*/ 89 h 250"/>
                    <a:gd name="T20" fmla="*/ 2 w 899"/>
                    <a:gd name="T21" fmla="*/ 100 h 250"/>
                    <a:gd name="T22" fmla="*/ 0 w 899"/>
                    <a:gd name="T23" fmla="*/ 109 h 250"/>
                    <a:gd name="T24" fmla="*/ 0 w 899"/>
                    <a:gd name="T25" fmla="*/ 113 h 250"/>
                    <a:gd name="T26" fmla="*/ 0 w 899"/>
                    <a:gd name="T27" fmla="*/ 116 h 250"/>
                    <a:gd name="T28" fmla="*/ 3 w 899"/>
                    <a:gd name="T29" fmla="*/ 126 h 250"/>
                    <a:gd name="T30" fmla="*/ 8 w 899"/>
                    <a:gd name="T31" fmla="*/ 134 h 250"/>
                    <a:gd name="T32" fmla="*/ 17 w 899"/>
                    <a:gd name="T33" fmla="*/ 144 h 250"/>
                    <a:gd name="T34" fmla="*/ 26 w 899"/>
                    <a:gd name="T35" fmla="*/ 151 h 250"/>
                    <a:gd name="T36" fmla="*/ 39 w 899"/>
                    <a:gd name="T37" fmla="*/ 159 h 250"/>
                    <a:gd name="T38" fmla="*/ 112 w 899"/>
                    <a:gd name="T39" fmla="*/ 248 h 250"/>
                    <a:gd name="T40" fmla="*/ 152 w 899"/>
                    <a:gd name="T41" fmla="*/ 244 h 250"/>
                    <a:gd name="T42" fmla="*/ 183 w 899"/>
                    <a:gd name="T43" fmla="*/ 242 h 250"/>
                    <a:gd name="T44" fmla="*/ 211 w 899"/>
                    <a:gd name="T45" fmla="*/ 240 h 250"/>
                    <a:gd name="T46" fmla="*/ 251 w 899"/>
                    <a:gd name="T47" fmla="*/ 237 h 250"/>
                    <a:gd name="T48" fmla="*/ 279 w 899"/>
                    <a:gd name="T49" fmla="*/ 236 h 250"/>
                    <a:gd name="T50" fmla="*/ 311 w 899"/>
                    <a:gd name="T51" fmla="*/ 234 h 250"/>
                    <a:gd name="T52" fmla="*/ 340 w 899"/>
                    <a:gd name="T53" fmla="*/ 233 h 250"/>
                    <a:gd name="T54" fmla="*/ 365 w 899"/>
                    <a:gd name="T55" fmla="*/ 233 h 250"/>
                    <a:gd name="T56" fmla="*/ 391 w 899"/>
                    <a:gd name="T57" fmla="*/ 232 h 250"/>
                    <a:gd name="T58" fmla="*/ 420 w 899"/>
                    <a:gd name="T59" fmla="*/ 232 h 250"/>
                    <a:gd name="T60" fmla="*/ 448 w 899"/>
                    <a:gd name="T61" fmla="*/ 232 h 250"/>
                    <a:gd name="T62" fmla="*/ 479 w 899"/>
                    <a:gd name="T63" fmla="*/ 232 h 250"/>
                    <a:gd name="T64" fmla="*/ 509 w 899"/>
                    <a:gd name="T65" fmla="*/ 232 h 250"/>
                    <a:gd name="T66" fmla="*/ 538 w 899"/>
                    <a:gd name="T67" fmla="*/ 233 h 250"/>
                    <a:gd name="T68" fmla="*/ 563 w 899"/>
                    <a:gd name="T69" fmla="*/ 234 h 250"/>
                    <a:gd name="T70" fmla="*/ 591 w 899"/>
                    <a:gd name="T71" fmla="*/ 235 h 250"/>
                    <a:gd name="T72" fmla="*/ 613 w 899"/>
                    <a:gd name="T73" fmla="*/ 236 h 250"/>
                    <a:gd name="T74" fmla="*/ 636 w 899"/>
                    <a:gd name="T75" fmla="*/ 237 h 250"/>
                    <a:gd name="T76" fmla="*/ 664 w 899"/>
                    <a:gd name="T77" fmla="*/ 239 h 250"/>
                    <a:gd name="T78" fmla="*/ 675 w 899"/>
                    <a:gd name="T79" fmla="*/ 240 h 250"/>
                    <a:gd name="T80" fmla="*/ 700 w 899"/>
                    <a:gd name="T81" fmla="*/ 242 h 250"/>
                    <a:gd name="T82" fmla="*/ 730 w 899"/>
                    <a:gd name="T83" fmla="*/ 244 h 250"/>
                    <a:gd name="T84" fmla="*/ 745 w 899"/>
                    <a:gd name="T85" fmla="*/ 245 h 250"/>
                    <a:gd name="T86" fmla="*/ 784 w 899"/>
                    <a:gd name="T87" fmla="*/ 249 h 250"/>
                    <a:gd name="T88" fmla="*/ 797 w 899"/>
                    <a:gd name="T89" fmla="*/ 249 h 250"/>
                    <a:gd name="T90" fmla="*/ 825 w 899"/>
                    <a:gd name="T91" fmla="*/ 239 h 250"/>
                    <a:gd name="T92" fmla="*/ 846 w 899"/>
                    <a:gd name="T93" fmla="*/ 230 h 250"/>
                    <a:gd name="T94" fmla="*/ 862 w 899"/>
                    <a:gd name="T95" fmla="*/ 159 h 250"/>
                    <a:gd name="T96" fmla="*/ 878 w 899"/>
                    <a:gd name="T97" fmla="*/ 148 h 250"/>
                    <a:gd name="T98" fmla="*/ 889 w 899"/>
                    <a:gd name="T99" fmla="*/ 137 h 250"/>
                    <a:gd name="T100" fmla="*/ 896 w 899"/>
                    <a:gd name="T101" fmla="*/ 126 h 250"/>
                    <a:gd name="T102" fmla="*/ 899 w 899"/>
                    <a:gd name="T103" fmla="*/ 117 h 250"/>
                    <a:gd name="T104" fmla="*/ 899 w 899"/>
                    <a:gd name="T105" fmla="*/ 111 h 250"/>
                    <a:gd name="T106" fmla="*/ 896 w 899"/>
                    <a:gd name="T107" fmla="*/ 102 h 250"/>
                    <a:gd name="T108" fmla="*/ 892 w 899"/>
                    <a:gd name="T109" fmla="*/ 94 h 250"/>
                    <a:gd name="T110" fmla="*/ 885 w 899"/>
                    <a:gd name="T111" fmla="*/ 86 h 250"/>
                    <a:gd name="T112" fmla="*/ 874 w 899"/>
                    <a:gd name="T113" fmla="*/ 77 h 250"/>
                    <a:gd name="T114" fmla="*/ 863 w 899"/>
                    <a:gd name="T115" fmla="*/ 7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5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1" name="Freeform 55">
                  <a:extLst>
                    <a:ext uri="{FF2B5EF4-FFF2-40B4-BE49-F238E27FC236}">
                      <a16:creationId xmlns:a16="http://schemas.microsoft.com/office/drawing/2014/main" id="{EADA7AD2-AD5E-FC28-86B2-910F672C10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535" y="1866593"/>
                  <a:ext cx="4403694" cy="994329"/>
                </a:xfrm>
                <a:custGeom>
                  <a:avLst/>
                  <a:gdLst>
                    <a:gd name="T0" fmla="*/ 2025 w 2032"/>
                    <a:gd name="T1" fmla="*/ 14 h 459"/>
                    <a:gd name="T2" fmla="*/ 2014 w 2032"/>
                    <a:gd name="T3" fmla="*/ 27 h 459"/>
                    <a:gd name="T4" fmla="*/ 2001 w 2032"/>
                    <a:gd name="T5" fmla="*/ 39 h 459"/>
                    <a:gd name="T6" fmla="*/ 1986 w 2032"/>
                    <a:gd name="T7" fmla="*/ 51 h 459"/>
                    <a:gd name="T8" fmla="*/ 1970 w 2032"/>
                    <a:gd name="T9" fmla="*/ 62 h 459"/>
                    <a:gd name="T10" fmla="*/ 1951 w 2032"/>
                    <a:gd name="T11" fmla="*/ 73 h 459"/>
                    <a:gd name="T12" fmla="*/ 1928 w 2032"/>
                    <a:gd name="T13" fmla="*/ 85 h 459"/>
                    <a:gd name="T14" fmla="*/ 1922 w 2032"/>
                    <a:gd name="T15" fmla="*/ 88 h 459"/>
                    <a:gd name="T16" fmla="*/ 1902 w 2032"/>
                    <a:gd name="T17" fmla="*/ 97 h 459"/>
                    <a:gd name="T18" fmla="*/ 1874 w 2032"/>
                    <a:gd name="T19" fmla="*/ 109 h 459"/>
                    <a:gd name="T20" fmla="*/ 1847 w 2032"/>
                    <a:gd name="T21" fmla="*/ 119 h 459"/>
                    <a:gd name="T22" fmla="*/ 1818 w 2032"/>
                    <a:gd name="T23" fmla="*/ 128 h 459"/>
                    <a:gd name="T24" fmla="*/ 1799 w 2032"/>
                    <a:gd name="T25" fmla="*/ 134 h 459"/>
                    <a:gd name="T26" fmla="*/ 1771 w 2032"/>
                    <a:gd name="T27" fmla="*/ 142 h 459"/>
                    <a:gd name="T28" fmla="*/ 1736 w 2032"/>
                    <a:gd name="T29" fmla="*/ 151 h 459"/>
                    <a:gd name="T30" fmla="*/ 1700 w 2032"/>
                    <a:gd name="T31" fmla="*/ 160 h 459"/>
                    <a:gd name="T32" fmla="*/ 1663 w 2032"/>
                    <a:gd name="T33" fmla="*/ 168 h 459"/>
                    <a:gd name="T34" fmla="*/ 1623 w 2032"/>
                    <a:gd name="T35" fmla="*/ 176 h 459"/>
                    <a:gd name="T36" fmla="*/ 1579 w 2032"/>
                    <a:gd name="T37" fmla="*/ 183 h 459"/>
                    <a:gd name="T38" fmla="*/ 1535 w 2032"/>
                    <a:gd name="T39" fmla="*/ 190 h 459"/>
                    <a:gd name="T40" fmla="*/ 1511 w 2032"/>
                    <a:gd name="T41" fmla="*/ 193 h 459"/>
                    <a:gd name="T42" fmla="*/ 518 w 2032"/>
                    <a:gd name="T43" fmla="*/ 191 h 459"/>
                    <a:gd name="T44" fmla="*/ 110 w 2032"/>
                    <a:gd name="T45" fmla="*/ 85 h 459"/>
                    <a:gd name="T46" fmla="*/ 82 w 2032"/>
                    <a:gd name="T47" fmla="*/ 70 h 459"/>
                    <a:gd name="T48" fmla="*/ 62 w 2032"/>
                    <a:gd name="T49" fmla="*/ 59 h 459"/>
                    <a:gd name="T50" fmla="*/ 43 w 2032"/>
                    <a:gd name="T51" fmla="*/ 46 h 459"/>
                    <a:gd name="T52" fmla="*/ 29 w 2032"/>
                    <a:gd name="T53" fmla="*/ 34 h 459"/>
                    <a:gd name="T54" fmla="*/ 16 w 2032"/>
                    <a:gd name="T55" fmla="*/ 21 h 459"/>
                    <a:gd name="T56" fmla="*/ 6 w 2032"/>
                    <a:gd name="T57" fmla="*/ 9 h 459"/>
                    <a:gd name="T58" fmla="*/ 152 w 2032"/>
                    <a:gd name="T59" fmla="*/ 267 h 459"/>
                    <a:gd name="T60" fmla="*/ 156 w 2032"/>
                    <a:gd name="T61" fmla="*/ 273 h 459"/>
                    <a:gd name="T62" fmla="*/ 161 w 2032"/>
                    <a:gd name="T63" fmla="*/ 281 h 459"/>
                    <a:gd name="T64" fmla="*/ 168 w 2032"/>
                    <a:gd name="T65" fmla="*/ 289 h 459"/>
                    <a:gd name="T66" fmla="*/ 177 w 2032"/>
                    <a:gd name="T67" fmla="*/ 297 h 459"/>
                    <a:gd name="T68" fmla="*/ 188 w 2032"/>
                    <a:gd name="T69" fmla="*/ 306 h 459"/>
                    <a:gd name="T70" fmla="*/ 198 w 2032"/>
                    <a:gd name="T71" fmla="*/ 314 h 459"/>
                    <a:gd name="T72" fmla="*/ 210 w 2032"/>
                    <a:gd name="T73" fmla="*/ 322 h 459"/>
                    <a:gd name="T74" fmla="*/ 218 w 2032"/>
                    <a:gd name="T75" fmla="*/ 326 h 459"/>
                    <a:gd name="T76" fmla="*/ 234 w 2032"/>
                    <a:gd name="T77" fmla="*/ 335 h 459"/>
                    <a:gd name="T78" fmla="*/ 953 w 2032"/>
                    <a:gd name="T79" fmla="*/ 458 h 459"/>
                    <a:gd name="T80" fmla="*/ 1094 w 2032"/>
                    <a:gd name="T81" fmla="*/ 458 h 459"/>
                    <a:gd name="T82" fmla="*/ 1429 w 2032"/>
                    <a:gd name="T83" fmla="*/ 433 h 459"/>
                    <a:gd name="T84" fmla="*/ 1474 w 2032"/>
                    <a:gd name="T85" fmla="*/ 426 h 459"/>
                    <a:gd name="T86" fmla="*/ 1522 w 2032"/>
                    <a:gd name="T87" fmla="*/ 418 h 459"/>
                    <a:gd name="T88" fmla="*/ 1563 w 2032"/>
                    <a:gd name="T89" fmla="*/ 411 h 459"/>
                    <a:gd name="T90" fmla="*/ 1606 w 2032"/>
                    <a:gd name="T91" fmla="*/ 401 h 459"/>
                    <a:gd name="T92" fmla="*/ 1642 w 2032"/>
                    <a:gd name="T93" fmla="*/ 393 h 459"/>
                    <a:gd name="T94" fmla="*/ 1679 w 2032"/>
                    <a:gd name="T95" fmla="*/ 382 h 459"/>
                    <a:gd name="T96" fmla="*/ 1706 w 2032"/>
                    <a:gd name="T97" fmla="*/ 374 h 459"/>
                    <a:gd name="T98" fmla="*/ 1739 w 2032"/>
                    <a:gd name="T99" fmla="*/ 363 h 459"/>
                    <a:gd name="T100" fmla="*/ 1764 w 2032"/>
                    <a:gd name="T101" fmla="*/ 352 h 459"/>
                    <a:gd name="T102" fmla="*/ 1792 w 2032"/>
                    <a:gd name="T103" fmla="*/ 340 h 459"/>
                    <a:gd name="T104" fmla="*/ 1812 w 2032"/>
                    <a:gd name="T105" fmla="*/ 329 h 459"/>
                    <a:gd name="T106" fmla="*/ 1822 w 2032"/>
                    <a:gd name="T107" fmla="*/ 323 h 459"/>
                    <a:gd name="T108" fmla="*/ 1841 w 2032"/>
                    <a:gd name="T109" fmla="*/ 311 h 459"/>
                    <a:gd name="T110" fmla="*/ 1856 w 2032"/>
                    <a:gd name="T111" fmla="*/ 299 h 459"/>
                    <a:gd name="T112" fmla="*/ 1868 w 2032"/>
                    <a:gd name="T113" fmla="*/ 285 h 459"/>
                    <a:gd name="T114" fmla="*/ 1877 w 2032"/>
                    <a:gd name="T115" fmla="*/ 273 h 459"/>
                    <a:gd name="T116" fmla="*/ 2032 w 2032"/>
                    <a:gd name="T117" fmla="*/ 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32" h="459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2" name="Freeform 56">
                  <a:extLst>
                    <a:ext uri="{FF2B5EF4-FFF2-40B4-BE49-F238E27FC236}">
                      <a16:creationId xmlns:a16="http://schemas.microsoft.com/office/drawing/2014/main" id="{2F0E8B38-E34E-752A-DE2C-DE160F0542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59555" y="1232021"/>
                  <a:ext cx="4466985" cy="1137566"/>
                </a:xfrm>
                <a:custGeom>
                  <a:avLst/>
                  <a:gdLst>
                    <a:gd name="T0" fmla="*/ 117 w 2061"/>
                    <a:gd name="T1" fmla="*/ 382 h 525"/>
                    <a:gd name="T2" fmla="*/ 74 w 2061"/>
                    <a:gd name="T3" fmla="*/ 358 h 525"/>
                    <a:gd name="T4" fmla="*/ 34 w 2061"/>
                    <a:gd name="T5" fmla="*/ 328 h 525"/>
                    <a:gd name="T6" fmla="*/ 12 w 2061"/>
                    <a:gd name="T7" fmla="*/ 301 h 525"/>
                    <a:gd name="T8" fmla="*/ 2 w 2061"/>
                    <a:gd name="T9" fmla="*/ 276 h 525"/>
                    <a:gd name="T10" fmla="*/ 1 w 2061"/>
                    <a:gd name="T11" fmla="*/ 248 h 525"/>
                    <a:gd name="T12" fmla="*/ 7 w 2061"/>
                    <a:gd name="T13" fmla="*/ 229 h 525"/>
                    <a:gd name="T14" fmla="*/ 28 w 2061"/>
                    <a:gd name="T15" fmla="*/ 199 h 525"/>
                    <a:gd name="T16" fmla="*/ 59 w 2061"/>
                    <a:gd name="T17" fmla="*/ 173 h 525"/>
                    <a:gd name="T18" fmla="*/ 96 w 2061"/>
                    <a:gd name="T19" fmla="*/ 150 h 525"/>
                    <a:gd name="T20" fmla="*/ 138 w 2061"/>
                    <a:gd name="T21" fmla="*/ 129 h 525"/>
                    <a:gd name="T22" fmla="*/ 192 w 2061"/>
                    <a:gd name="T23" fmla="*/ 108 h 525"/>
                    <a:gd name="T24" fmla="*/ 242 w 2061"/>
                    <a:gd name="T25" fmla="*/ 92 h 525"/>
                    <a:gd name="T26" fmla="*/ 302 w 2061"/>
                    <a:gd name="T27" fmla="*/ 75 h 525"/>
                    <a:gd name="T28" fmla="*/ 405 w 2061"/>
                    <a:gd name="T29" fmla="*/ 53 h 525"/>
                    <a:gd name="T30" fmla="*/ 513 w 2061"/>
                    <a:gd name="T31" fmla="*/ 35 h 525"/>
                    <a:gd name="T32" fmla="*/ 1954 w 2061"/>
                    <a:gd name="T33" fmla="*/ 147 h 525"/>
                    <a:gd name="T34" fmla="*/ 2003 w 2061"/>
                    <a:gd name="T35" fmla="*/ 176 h 525"/>
                    <a:gd name="T36" fmla="*/ 2032 w 2061"/>
                    <a:gd name="T37" fmla="*/ 202 h 525"/>
                    <a:gd name="T38" fmla="*/ 2051 w 2061"/>
                    <a:gd name="T39" fmla="*/ 228 h 525"/>
                    <a:gd name="T40" fmla="*/ 2060 w 2061"/>
                    <a:gd name="T41" fmla="*/ 254 h 525"/>
                    <a:gd name="T42" fmla="*/ 2058 w 2061"/>
                    <a:gd name="T43" fmla="*/ 281 h 525"/>
                    <a:gd name="T44" fmla="*/ 2046 w 2061"/>
                    <a:gd name="T45" fmla="*/ 307 h 525"/>
                    <a:gd name="T46" fmla="*/ 2025 w 2061"/>
                    <a:gd name="T47" fmla="*/ 332 h 525"/>
                    <a:gd name="T48" fmla="*/ 1995 w 2061"/>
                    <a:gd name="T49" fmla="*/ 356 h 525"/>
                    <a:gd name="T50" fmla="*/ 1946 w 2061"/>
                    <a:gd name="T51" fmla="*/ 384 h 525"/>
                    <a:gd name="T52" fmla="*/ 1910 w 2061"/>
                    <a:gd name="T53" fmla="*/ 400 h 525"/>
                    <a:gd name="T54" fmla="*/ 1867 w 2061"/>
                    <a:gd name="T55" fmla="*/ 416 h 525"/>
                    <a:gd name="T56" fmla="*/ 1807 w 2061"/>
                    <a:gd name="T57" fmla="*/ 435 h 525"/>
                    <a:gd name="T58" fmla="*/ 1766 w 2061"/>
                    <a:gd name="T59" fmla="*/ 447 h 525"/>
                    <a:gd name="T60" fmla="*/ 1677 w 2061"/>
                    <a:gd name="T61" fmla="*/ 468 h 525"/>
                    <a:gd name="T62" fmla="*/ 1594 w 2061"/>
                    <a:gd name="T63" fmla="*/ 483 h 525"/>
                    <a:gd name="T64" fmla="*/ 1525 w 2061"/>
                    <a:gd name="T65" fmla="*/ 493 h 525"/>
                    <a:gd name="T66" fmla="*/ 1241 w 2061"/>
                    <a:gd name="T67" fmla="*/ 358 h 525"/>
                    <a:gd name="T68" fmla="*/ 1297 w 2061"/>
                    <a:gd name="T69" fmla="*/ 350 h 525"/>
                    <a:gd name="T70" fmla="*/ 1344 w 2061"/>
                    <a:gd name="T71" fmla="*/ 340 h 525"/>
                    <a:gd name="T72" fmla="*/ 1378 w 2061"/>
                    <a:gd name="T73" fmla="*/ 330 h 525"/>
                    <a:gd name="T74" fmla="*/ 1411 w 2061"/>
                    <a:gd name="T75" fmla="*/ 319 h 525"/>
                    <a:gd name="T76" fmla="*/ 1441 w 2061"/>
                    <a:gd name="T77" fmla="*/ 304 h 525"/>
                    <a:gd name="T78" fmla="*/ 1461 w 2061"/>
                    <a:gd name="T79" fmla="*/ 290 h 525"/>
                    <a:gd name="T80" fmla="*/ 1474 w 2061"/>
                    <a:gd name="T81" fmla="*/ 273 h 525"/>
                    <a:gd name="T82" fmla="*/ 1476 w 2061"/>
                    <a:gd name="T83" fmla="*/ 260 h 525"/>
                    <a:gd name="T84" fmla="*/ 1472 w 2061"/>
                    <a:gd name="T85" fmla="*/ 248 h 525"/>
                    <a:gd name="T86" fmla="*/ 1460 w 2061"/>
                    <a:gd name="T87" fmla="*/ 234 h 525"/>
                    <a:gd name="T88" fmla="*/ 1442 w 2061"/>
                    <a:gd name="T89" fmla="*/ 221 h 525"/>
                    <a:gd name="T90" fmla="*/ 806 w 2061"/>
                    <a:gd name="T91" fmla="*/ 167 h 525"/>
                    <a:gd name="T92" fmla="*/ 739 w 2061"/>
                    <a:gd name="T93" fmla="*/ 179 h 525"/>
                    <a:gd name="T94" fmla="*/ 703 w 2061"/>
                    <a:gd name="T95" fmla="*/ 187 h 525"/>
                    <a:gd name="T96" fmla="*/ 665 w 2061"/>
                    <a:gd name="T97" fmla="*/ 199 h 525"/>
                    <a:gd name="T98" fmla="*/ 634 w 2061"/>
                    <a:gd name="T99" fmla="*/ 211 h 525"/>
                    <a:gd name="T100" fmla="*/ 610 w 2061"/>
                    <a:gd name="T101" fmla="*/ 225 h 525"/>
                    <a:gd name="T102" fmla="*/ 593 w 2061"/>
                    <a:gd name="T103" fmla="*/ 240 h 525"/>
                    <a:gd name="T104" fmla="*/ 585 w 2061"/>
                    <a:gd name="T105" fmla="*/ 257 h 525"/>
                    <a:gd name="T106" fmla="*/ 586 w 2061"/>
                    <a:gd name="T107" fmla="*/ 270 h 525"/>
                    <a:gd name="T108" fmla="*/ 594 w 2061"/>
                    <a:gd name="T109" fmla="*/ 283 h 525"/>
                    <a:gd name="T110" fmla="*/ 606 w 2061"/>
                    <a:gd name="T111" fmla="*/ 294 h 525"/>
                    <a:gd name="T112" fmla="*/ 628 w 2061"/>
                    <a:gd name="T113" fmla="*/ 308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061" h="525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</p:grp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04304E5-C5FC-EDFA-3FDF-D5C71475E4D7}"/>
                </a:ext>
              </a:extLst>
            </p:cNvPr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1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2B0AA-02FB-91F0-B1FE-5B665A11321E}"/>
                </a:ext>
              </a:extLst>
            </p:cNvPr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2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F7B0D79B-7875-5A34-936A-20E1F0563967}"/>
                </a:ext>
              </a:extLst>
            </p:cNvPr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3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E05D29A5-B4AF-B0D2-D29E-55C26D4DEE2E}"/>
                </a:ext>
              </a:extLst>
            </p:cNvPr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4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1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</a:t>
            </a:r>
            <a:r>
              <a:rPr lang="pt-BR" sz="24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 SISTEMAS</a:t>
            </a:r>
            <a:endParaRPr lang="pt-BR" sz="3497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>
                <a:solidFill>
                  <a:srgbClr val="91A3AD"/>
                </a:solidFill>
                <a:latin typeface="Gotham HTF Light"/>
              </a:rPr>
              <a:t>DISRUPTIVE 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ARCHITECTURES: IOT, IOB &amp; IA</a:t>
            </a:r>
          </a:p>
          <a:p>
            <a:pPr algn="ctr"/>
            <a:endParaRPr lang="pt-BR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03 – Conceitos de IA e aplicações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Toyofuku </a:t>
              </a:r>
              <a:endParaRPr lang="pt-BR" sz="1600" dirty="0">
                <a:solidFill>
                  <a:srgbClr val="91A3AD"/>
                </a:solidFill>
                <a:latin typeface="Gotham HTF Light"/>
                <a:cs typeface="Gotham HTF Light"/>
              </a:endParaRP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dirty="0"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dirty="0"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dirty="0"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1DFD3ED-F8FF-0F16-C0F2-0CC241266815}"/>
              </a:ext>
            </a:extLst>
          </p:cNvPr>
          <p:cNvSpPr txBox="1"/>
          <p:nvPr/>
        </p:nvSpPr>
        <p:spPr>
          <a:xfrm>
            <a:off x="4755676" y="2028904"/>
            <a:ext cx="420881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800" b="1" i="0" dirty="0" err="1">
                <a:solidFill>
                  <a:srgbClr val="ED265B"/>
                </a:solidFill>
                <a:effectLst/>
                <a:latin typeface="Gotham HTF"/>
              </a:rPr>
              <a:t>Deep</a:t>
            </a:r>
            <a:r>
              <a:rPr lang="pt-BR" sz="2800" b="1" i="0" dirty="0">
                <a:solidFill>
                  <a:srgbClr val="ED265B"/>
                </a:solidFill>
                <a:effectLst/>
                <a:latin typeface="Gotham HTF"/>
              </a:rPr>
              <a:t> </a:t>
            </a:r>
            <a:r>
              <a:rPr lang="pt-BR" sz="2800" b="1" dirty="0">
                <a:solidFill>
                  <a:srgbClr val="ED265B"/>
                </a:solidFill>
                <a:latin typeface="Gotham HTF"/>
              </a:rPr>
              <a:t>L</a:t>
            </a:r>
            <a:r>
              <a:rPr lang="pt-BR" sz="2800" b="1" i="0" dirty="0">
                <a:solidFill>
                  <a:srgbClr val="ED265B"/>
                </a:solidFill>
                <a:effectLst/>
                <a:latin typeface="Gotham HTF"/>
              </a:rPr>
              <a:t>earning</a:t>
            </a:r>
            <a:r>
              <a:rPr lang="pt-BR" sz="2800" dirty="0">
                <a:solidFill>
                  <a:srgbClr val="ED265B"/>
                </a:solidFill>
                <a:latin typeface="Gotham HTF"/>
              </a:rPr>
              <a:t>: </a:t>
            </a:r>
            <a:r>
              <a:rPr lang="pt-BR" sz="2000" b="0" i="0" dirty="0">
                <a:effectLst/>
                <a:latin typeface="Gotham HTF"/>
              </a:rPr>
              <a:t>é uma técnica avançada de aprendizado de máquina que usa redes neurais artificiais com várias camadas para aprender com grandes conjuntos de dados. O </a:t>
            </a:r>
            <a:r>
              <a:rPr lang="pt-BR" sz="2000" b="0" i="0" dirty="0" err="1">
                <a:effectLst/>
                <a:latin typeface="Gotham HTF"/>
              </a:rPr>
              <a:t>deep</a:t>
            </a:r>
            <a:r>
              <a:rPr lang="pt-BR" sz="2000" b="0" i="0" dirty="0">
                <a:effectLst/>
                <a:latin typeface="Gotham HTF"/>
              </a:rPr>
              <a:t> </a:t>
            </a:r>
            <a:r>
              <a:rPr lang="pt-BR" sz="2000" b="0" i="0" dirty="0" err="1">
                <a:effectLst/>
                <a:latin typeface="Gotham HTF"/>
              </a:rPr>
              <a:t>learning</a:t>
            </a:r>
            <a:r>
              <a:rPr lang="pt-BR" sz="2000" b="0" i="0" dirty="0">
                <a:effectLst/>
                <a:latin typeface="Gotham HTF"/>
              </a:rPr>
              <a:t> é frequentemente usado para tarefas complexas, como reconhecimento de imagem e voz, e tem sido responsável por muitos avanços recentes em inteligência artificial.</a:t>
            </a:r>
          </a:p>
        </p:txBody>
      </p:sp>
      <p:cxnSp>
        <p:nvCxnSpPr>
          <p:cNvPr id="3" name="Straight Connector 43">
            <a:extLst>
              <a:ext uri="{FF2B5EF4-FFF2-40B4-BE49-F238E27FC236}">
                <a16:creationId xmlns:a16="http://schemas.microsoft.com/office/drawing/2014/main" id="{D026D52A-53A9-5C38-F2E3-501FDABECC2A}"/>
              </a:ext>
            </a:extLst>
          </p:cNvPr>
          <p:cNvCxnSpPr>
            <a:cxnSpLocks/>
            <a:stCxn id="59" idx="31"/>
          </p:cNvCxnSpPr>
          <p:nvPr/>
        </p:nvCxnSpPr>
        <p:spPr>
          <a:xfrm>
            <a:off x="3668189" y="3105620"/>
            <a:ext cx="10874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66">
            <a:extLst>
              <a:ext uri="{FF2B5EF4-FFF2-40B4-BE49-F238E27FC236}">
                <a16:creationId xmlns:a16="http://schemas.microsoft.com/office/drawing/2014/main" id="{2112A5BD-1F23-F543-3325-1EC0321CDB65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1412776"/>
            <a:ext cx="4014530" cy="4234740"/>
            <a:chOff x="670530" y="951978"/>
            <a:chExt cx="4471938" cy="47172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36444D-FD91-B21C-09DF-CC26B4AD5264}"/>
                </a:ext>
              </a:extLst>
            </p:cNvPr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7E36DA4-7794-4FAE-E388-7C1A7AB4A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42" y="5476642"/>
                <a:ext cx="651359" cy="181750"/>
              </a:xfrm>
              <a:custGeom>
                <a:avLst/>
                <a:gdLst>
                  <a:gd name="T0" fmla="*/ 1083 w 1083"/>
                  <a:gd name="T1" fmla="*/ 85 h 170"/>
                  <a:gd name="T2" fmla="*/ 542 w 1083"/>
                  <a:gd name="T3" fmla="*/ 170 h 170"/>
                  <a:gd name="T4" fmla="*/ 0 w 1083"/>
                  <a:gd name="T5" fmla="*/ 85 h 170"/>
                  <a:gd name="T6" fmla="*/ 542 w 1083"/>
                  <a:gd name="T7" fmla="*/ 0 h 170"/>
                  <a:gd name="T8" fmla="*/ 1083 w 1083"/>
                  <a:gd name="T9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3" h="17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350" b="1" dirty="0"/>
              </a:p>
            </p:txBody>
          </p:sp>
          <p:grpSp>
            <p:nvGrpSpPr>
              <p:cNvPr id="12" name="Group 3">
                <a:extLst>
                  <a:ext uri="{FF2B5EF4-FFF2-40B4-BE49-F238E27FC236}">
                    <a16:creationId xmlns:a16="http://schemas.microsoft.com/office/drawing/2014/main" id="{31DD41E3-BDAC-F347-A65B-0AAB965CBCD4}"/>
                  </a:ext>
                </a:extLst>
              </p:cNvPr>
              <p:cNvGrpSpPr/>
              <p:nvPr/>
            </p:nvGrpSpPr>
            <p:grpSpPr>
              <a:xfrm>
                <a:off x="2651525" y="4876246"/>
                <a:ext cx="519599" cy="697470"/>
                <a:chOff x="3046615" y="4922864"/>
                <a:chExt cx="705977" cy="947650"/>
              </a:xfrm>
            </p:grpSpPr>
            <p:grpSp>
              <p:nvGrpSpPr>
                <p:cNvPr id="25" name="Group 22">
                  <a:extLst>
                    <a:ext uri="{FF2B5EF4-FFF2-40B4-BE49-F238E27FC236}">
                      <a16:creationId xmlns:a16="http://schemas.microsoft.com/office/drawing/2014/main" id="{3CCCCA68-C0B4-6C18-E200-FB160EA686DC}"/>
                    </a:ext>
                  </a:extLst>
                </p:cNvPr>
                <p:cNvGrpSpPr/>
                <p:nvPr/>
              </p:nvGrpSpPr>
              <p:grpSpPr>
                <a:xfrm>
                  <a:off x="3063057" y="4998419"/>
                  <a:ext cx="689535" cy="872095"/>
                  <a:chOff x="1639547" y="5404524"/>
                  <a:chExt cx="630177" cy="797022"/>
                </a:xfrm>
              </p:grpSpPr>
              <p:sp>
                <p:nvSpPr>
                  <p:cNvPr id="28" name="Freeform 8">
                    <a:extLst>
                      <a:ext uri="{FF2B5EF4-FFF2-40B4-BE49-F238E27FC236}">
                        <a16:creationId xmlns:a16="http://schemas.microsoft.com/office/drawing/2014/main" id="{2A8E87B4-65C7-DEE1-7F87-B1E459CE8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556125" y="5487946"/>
                    <a:ext cx="797022" cy="630177"/>
                  </a:xfrm>
                  <a:custGeom>
                    <a:avLst/>
                    <a:gdLst>
                      <a:gd name="T0" fmla="*/ 793 w 939"/>
                      <a:gd name="T1" fmla="*/ 650 h 650"/>
                      <a:gd name="T2" fmla="*/ 0 w 939"/>
                      <a:gd name="T3" fmla="*/ 326 h 650"/>
                      <a:gd name="T4" fmla="*/ 793 w 939"/>
                      <a:gd name="T5" fmla="*/ 0 h 650"/>
                      <a:gd name="T6" fmla="*/ 939 w 939"/>
                      <a:gd name="T7" fmla="*/ 0 h 650"/>
                      <a:gd name="T8" fmla="*/ 939 w 939"/>
                      <a:gd name="T9" fmla="*/ 650 h 650"/>
                      <a:gd name="T10" fmla="*/ 793 w 939"/>
                      <a:gd name="T11" fmla="*/ 650 h 650"/>
                      <a:gd name="connsiteX0" fmla="*/ 8445 w 10000"/>
                      <a:gd name="connsiteY0" fmla="*/ 10000 h 10000"/>
                      <a:gd name="connsiteX1" fmla="*/ 0 w 10000"/>
                      <a:gd name="connsiteY1" fmla="*/ 5015 h 10000"/>
                      <a:gd name="connsiteX2" fmla="*/ 8445 w 10000"/>
                      <a:gd name="connsiteY2" fmla="*/ 0 h 10000"/>
                      <a:gd name="connsiteX3" fmla="*/ 8755 w 10000"/>
                      <a:gd name="connsiteY3" fmla="*/ 92 h 10000"/>
                      <a:gd name="connsiteX4" fmla="*/ 10000 w 10000"/>
                      <a:gd name="connsiteY4" fmla="*/ 10000 h 10000"/>
                      <a:gd name="connsiteX5" fmla="*/ 8445 w 10000"/>
                      <a:gd name="connsiteY5" fmla="*/ 10000 h 10000"/>
                      <a:gd name="connsiteX0" fmla="*/ 8445 w 8755"/>
                      <a:gd name="connsiteY0" fmla="*/ 10000 h 10000"/>
                      <a:gd name="connsiteX1" fmla="*/ 0 w 8755"/>
                      <a:gd name="connsiteY1" fmla="*/ 5015 h 10000"/>
                      <a:gd name="connsiteX2" fmla="*/ 8445 w 8755"/>
                      <a:gd name="connsiteY2" fmla="*/ 0 h 10000"/>
                      <a:gd name="connsiteX3" fmla="*/ 8755 w 8755"/>
                      <a:gd name="connsiteY3" fmla="*/ 92 h 10000"/>
                      <a:gd name="connsiteX4" fmla="*/ 8666 w 8755"/>
                      <a:gd name="connsiteY4" fmla="*/ 9708 h 10000"/>
                      <a:gd name="connsiteX5" fmla="*/ 8445 w 8755"/>
                      <a:gd name="connsiteY5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55" h="1000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ED265B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  <p:sp>
                <p:nvSpPr>
                  <p:cNvPr id="29" name="Freeform 22">
                    <a:extLst>
                      <a:ext uri="{FF2B5EF4-FFF2-40B4-BE49-F238E27FC236}">
                        <a16:creationId xmlns:a16="http://schemas.microsoft.com/office/drawing/2014/main" id="{AB203859-290A-5679-05EE-FF2BB12173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831665" y="5968751"/>
                    <a:ext cx="261766" cy="203596"/>
                  </a:xfrm>
                  <a:custGeom>
                    <a:avLst/>
                    <a:gdLst>
                      <a:gd name="T0" fmla="*/ 114 w 114"/>
                      <a:gd name="T1" fmla="*/ 49 h 88"/>
                      <a:gd name="T2" fmla="*/ 107 w 114"/>
                      <a:gd name="T3" fmla="*/ 0 h 88"/>
                      <a:gd name="T4" fmla="*/ 0 w 114"/>
                      <a:gd name="T5" fmla="*/ 44 h 88"/>
                      <a:gd name="T6" fmla="*/ 109 w 114"/>
                      <a:gd name="T7" fmla="*/ 88 h 88"/>
                      <a:gd name="T8" fmla="*/ 114 w 114"/>
                      <a:gd name="T9" fmla="*/ 49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88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</p:grpSp>
            <p:sp>
              <p:nvSpPr>
                <p:cNvPr id="26" name="Oval 39">
                  <a:extLst>
                    <a:ext uri="{FF2B5EF4-FFF2-40B4-BE49-F238E27FC236}">
                      <a16:creationId xmlns:a16="http://schemas.microsoft.com/office/drawing/2014/main" id="{CFB5E90A-10C1-ACEA-0025-2017070CAA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0A18C57D-4075-79D4-CEBD-740A78BD9A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46615" y="4922864"/>
                  <a:ext cx="701193" cy="188206"/>
                </a:xfrm>
                <a:custGeom>
                  <a:avLst/>
                  <a:gdLst>
                    <a:gd name="T0" fmla="*/ 163 w 323"/>
                    <a:gd name="T1" fmla="*/ 87 h 87"/>
                    <a:gd name="T2" fmla="*/ 19 w 323"/>
                    <a:gd name="T3" fmla="*/ 64 h 87"/>
                    <a:gd name="T4" fmla="*/ 1 w 323"/>
                    <a:gd name="T5" fmla="*/ 40 h 87"/>
                    <a:gd name="T6" fmla="*/ 92 w 323"/>
                    <a:gd name="T7" fmla="*/ 4 h 87"/>
                    <a:gd name="T8" fmla="*/ 161 w 323"/>
                    <a:gd name="T9" fmla="*/ 0 h 87"/>
                    <a:gd name="T10" fmla="*/ 304 w 323"/>
                    <a:gd name="T11" fmla="*/ 23 h 87"/>
                    <a:gd name="T12" fmla="*/ 322 w 323"/>
                    <a:gd name="T13" fmla="*/ 46 h 87"/>
                    <a:gd name="T14" fmla="*/ 231 w 323"/>
                    <a:gd name="T15" fmla="*/ 83 h 87"/>
                    <a:gd name="T16" fmla="*/ 163 w 323"/>
                    <a:gd name="T17" fmla="*/ 87 h 87"/>
                    <a:gd name="T18" fmla="*/ 161 w 323"/>
                    <a:gd name="T19" fmla="*/ 27 h 87"/>
                    <a:gd name="T20" fmla="*/ 128 w 323"/>
                    <a:gd name="T21" fmla="*/ 29 h 87"/>
                    <a:gd name="T22" fmla="*/ 88 w 323"/>
                    <a:gd name="T23" fmla="*/ 43 h 87"/>
                    <a:gd name="T24" fmla="*/ 94 w 323"/>
                    <a:gd name="T25" fmla="*/ 49 h 87"/>
                    <a:gd name="T26" fmla="*/ 162 w 323"/>
                    <a:gd name="T27" fmla="*/ 60 h 87"/>
                    <a:gd name="T28" fmla="*/ 195 w 323"/>
                    <a:gd name="T29" fmla="*/ 58 h 87"/>
                    <a:gd name="T30" fmla="*/ 235 w 323"/>
                    <a:gd name="T31" fmla="*/ 44 h 87"/>
                    <a:gd name="T32" fmla="*/ 229 w 323"/>
                    <a:gd name="T33" fmla="*/ 38 h 87"/>
                    <a:gd name="T34" fmla="*/ 161 w 323"/>
                    <a:gd name="T35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87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sp>
            <p:nvSpPr>
              <p:cNvPr id="13" name="Freeform 42">
                <a:extLst>
                  <a:ext uri="{FF2B5EF4-FFF2-40B4-BE49-F238E27FC236}">
                    <a16:creationId xmlns:a16="http://schemas.microsoft.com/office/drawing/2014/main" id="{2F4A7C00-9F56-F14C-8FBF-3BFDBD16D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516" y="4372345"/>
                <a:ext cx="1186612" cy="518530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8F25BCA7-A150-3CB4-17D5-E80240A22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225" y="4189695"/>
                <a:ext cx="1230743" cy="324847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5" name="Freeform 45">
                <a:extLst>
                  <a:ext uri="{FF2B5EF4-FFF2-40B4-BE49-F238E27FC236}">
                    <a16:creationId xmlns:a16="http://schemas.microsoft.com/office/drawing/2014/main" id="{AA72D699-9156-F882-56C3-2BEBB47A2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507" y="3852589"/>
                <a:ext cx="1871856" cy="605564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6" name="Freeform 46">
                <a:extLst>
                  <a:ext uri="{FF2B5EF4-FFF2-40B4-BE49-F238E27FC236}">
                    <a16:creationId xmlns:a16="http://schemas.microsoft.com/office/drawing/2014/main" id="{1925CC34-65A0-1102-AF36-01B608A582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538" y="3571872"/>
                <a:ext cx="1925793" cy="49769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71C5F0EB-48C9-A188-FDE8-BEE3A722C94E}"/>
                  </a:ext>
                </a:extLst>
              </p:cNvPr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23" name="Freeform 49">
                  <a:extLst>
                    <a:ext uri="{FF2B5EF4-FFF2-40B4-BE49-F238E27FC236}">
                      <a16:creationId xmlns:a16="http://schemas.microsoft.com/office/drawing/2014/main" id="{E3C213FB-87D8-F9A8-BFA4-06B58D4AF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883" y="2691036"/>
                  <a:ext cx="3454335" cy="886069"/>
                </a:xfrm>
                <a:custGeom>
                  <a:avLst/>
                  <a:gdLst>
                    <a:gd name="T0" fmla="*/ 1591 w 1594"/>
                    <a:gd name="T1" fmla="*/ 9 h 409"/>
                    <a:gd name="T2" fmla="*/ 1493 w 1594"/>
                    <a:gd name="T3" fmla="*/ 73 h 409"/>
                    <a:gd name="T4" fmla="*/ 1399 w 1594"/>
                    <a:gd name="T5" fmla="*/ 104 h 409"/>
                    <a:gd name="T6" fmla="*/ 1284 w 1594"/>
                    <a:gd name="T7" fmla="*/ 132 h 409"/>
                    <a:gd name="T8" fmla="*/ 1284 w 1594"/>
                    <a:gd name="T9" fmla="*/ 132 h 409"/>
                    <a:gd name="T10" fmla="*/ 1187 w 1594"/>
                    <a:gd name="T11" fmla="*/ 148 h 409"/>
                    <a:gd name="T12" fmla="*/ 687 w 1594"/>
                    <a:gd name="T13" fmla="*/ 170 h 409"/>
                    <a:gd name="T14" fmla="*/ 684 w 1594"/>
                    <a:gd name="T15" fmla="*/ 170 h 409"/>
                    <a:gd name="T16" fmla="*/ 635 w 1594"/>
                    <a:gd name="T17" fmla="*/ 168 h 409"/>
                    <a:gd name="T18" fmla="*/ 454 w 1594"/>
                    <a:gd name="T19" fmla="*/ 152 h 409"/>
                    <a:gd name="T20" fmla="*/ 380 w 1594"/>
                    <a:gd name="T21" fmla="*/ 142 h 409"/>
                    <a:gd name="T22" fmla="*/ 334 w 1594"/>
                    <a:gd name="T23" fmla="*/ 135 h 409"/>
                    <a:gd name="T24" fmla="*/ 313 w 1594"/>
                    <a:gd name="T25" fmla="*/ 131 h 409"/>
                    <a:gd name="T26" fmla="*/ 312 w 1594"/>
                    <a:gd name="T27" fmla="*/ 131 h 409"/>
                    <a:gd name="T28" fmla="*/ 311 w 1594"/>
                    <a:gd name="T29" fmla="*/ 130 h 409"/>
                    <a:gd name="T30" fmla="*/ 295 w 1594"/>
                    <a:gd name="T31" fmla="*/ 127 h 409"/>
                    <a:gd name="T32" fmla="*/ 150 w 1594"/>
                    <a:gd name="T33" fmla="*/ 88 h 409"/>
                    <a:gd name="T34" fmla="*/ 91 w 1594"/>
                    <a:gd name="T35" fmla="*/ 66 h 409"/>
                    <a:gd name="T36" fmla="*/ 37 w 1594"/>
                    <a:gd name="T37" fmla="*/ 34 h 409"/>
                    <a:gd name="T38" fmla="*/ 0 w 1594"/>
                    <a:gd name="T39" fmla="*/ 0 h 409"/>
                    <a:gd name="T40" fmla="*/ 55 w 1594"/>
                    <a:gd name="T41" fmla="*/ 100 h 409"/>
                    <a:gd name="T42" fmla="*/ 133 w 1594"/>
                    <a:gd name="T43" fmla="*/ 239 h 409"/>
                    <a:gd name="T44" fmla="*/ 218 w 1594"/>
                    <a:gd name="T45" fmla="*/ 317 h 409"/>
                    <a:gd name="T46" fmla="*/ 470 w 1594"/>
                    <a:gd name="T47" fmla="*/ 385 h 409"/>
                    <a:gd name="T48" fmla="*/ 615 w 1594"/>
                    <a:gd name="T49" fmla="*/ 399 h 409"/>
                    <a:gd name="T50" fmla="*/ 926 w 1594"/>
                    <a:gd name="T51" fmla="*/ 403 h 409"/>
                    <a:gd name="T52" fmla="*/ 1081 w 1594"/>
                    <a:gd name="T53" fmla="*/ 390 h 409"/>
                    <a:gd name="T54" fmla="*/ 1154 w 1594"/>
                    <a:gd name="T55" fmla="*/ 381 h 409"/>
                    <a:gd name="T56" fmla="*/ 1229 w 1594"/>
                    <a:gd name="T57" fmla="*/ 364 h 409"/>
                    <a:gd name="T58" fmla="*/ 1292 w 1594"/>
                    <a:gd name="T59" fmla="*/ 350 h 409"/>
                    <a:gd name="T60" fmla="*/ 1418 w 1594"/>
                    <a:gd name="T61" fmla="*/ 290 h 409"/>
                    <a:gd name="T62" fmla="*/ 1486 w 1594"/>
                    <a:gd name="T63" fmla="*/ 196 h 409"/>
                    <a:gd name="T64" fmla="*/ 1544 w 1594"/>
                    <a:gd name="T65" fmla="*/ 95 h 409"/>
                    <a:gd name="T66" fmla="*/ 1592 w 1594"/>
                    <a:gd name="T67" fmla="*/ 9 h 409"/>
                    <a:gd name="T68" fmla="*/ 1594 w 1594"/>
                    <a:gd name="T69" fmla="*/ 5 h 409"/>
                    <a:gd name="T70" fmla="*/ 1591 w 1594"/>
                    <a:gd name="T71" fmla="*/ 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94" h="409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4" name="Freeform 50">
                  <a:extLst>
                    <a:ext uri="{FF2B5EF4-FFF2-40B4-BE49-F238E27FC236}">
                      <a16:creationId xmlns:a16="http://schemas.microsoft.com/office/drawing/2014/main" id="{2EB66D25-17BD-699A-791D-69D25ECED8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7579" y="2542803"/>
                  <a:ext cx="3549271" cy="537970"/>
                </a:xfrm>
                <a:custGeom>
                  <a:avLst/>
                  <a:gdLst>
                    <a:gd name="T0" fmla="*/ 833 w 1638"/>
                    <a:gd name="T1" fmla="*/ 248 h 248"/>
                    <a:gd name="T2" fmla="*/ 707 w 1638"/>
                    <a:gd name="T3" fmla="*/ 245 h 248"/>
                    <a:gd name="T4" fmla="*/ 704 w 1638"/>
                    <a:gd name="T5" fmla="*/ 245 h 248"/>
                    <a:gd name="T6" fmla="*/ 655 w 1638"/>
                    <a:gd name="T7" fmla="*/ 243 h 248"/>
                    <a:gd name="T8" fmla="*/ 594 w 1638"/>
                    <a:gd name="T9" fmla="*/ 238 h 248"/>
                    <a:gd name="T10" fmla="*/ 473 w 1638"/>
                    <a:gd name="T11" fmla="*/ 227 h 248"/>
                    <a:gd name="T12" fmla="*/ 413 w 1638"/>
                    <a:gd name="T13" fmla="*/ 219 h 248"/>
                    <a:gd name="T14" fmla="*/ 399 w 1638"/>
                    <a:gd name="T15" fmla="*/ 217 h 248"/>
                    <a:gd name="T16" fmla="*/ 390 w 1638"/>
                    <a:gd name="T17" fmla="*/ 216 h 248"/>
                    <a:gd name="T18" fmla="*/ 388 w 1638"/>
                    <a:gd name="T19" fmla="*/ 216 h 248"/>
                    <a:gd name="T20" fmla="*/ 245 w 1638"/>
                    <a:gd name="T21" fmla="*/ 187 h 248"/>
                    <a:gd name="T22" fmla="*/ 106 w 1638"/>
                    <a:gd name="T23" fmla="*/ 139 h 248"/>
                    <a:gd name="T24" fmla="*/ 42 w 1638"/>
                    <a:gd name="T25" fmla="*/ 101 h 248"/>
                    <a:gd name="T26" fmla="*/ 2 w 1638"/>
                    <a:gd name="T27" fmla="*/ 29 h 248"/>
                    <a:gd name="T28" fmla="*/ 2 w 1638"/>
                    <a:gd name="T29" fmla="*/ 27 h 248"/>
                    <a:gd name="T30" fmla="*/ 7 w 1638"/>
                    <a:gd name="T31" fmla="*/ 9 h 248"/>
                    <a:gd name="T32" fmla="*/ 7 w 1638"/>
                    <a:gd name="T33" fmla="*/ 9 h 248"/>
                    <a:gd name="T34" fmla="*/ 8 w 1638"/>
                    <a:gd name="T35" fmla="*/ 7 h 248"/>
                    <a:gd name="T36" fmla="*/ 12 w 1638"/>
                    <a:gd name="T37" fmla="*/ 0 h 248"/>
                    <a:gd name="T38" fmla="*/ 20 w 1638"/>
                    <a:gd name="T39" fmla="*/ 5 h 248"/>
                    <a:gd name="T40" fmla="*/ 20 w 1638"/>
                    <a:gd name="T41" fmla="*/ 5 h 248"/>
                    <a:gd name="T42" fmla="*/ 25 w 1638"/>
                    <a:gd name="T43" fmla="*/ 8 h 248"/>
                    <a:gd name="T44" fmla="*/ 31 w 1638"/>
                    <a:gd name="T45" fmla="*/ 12 h 248"/>
                    <a:gd name="T46" fmla="*/ 459 w 1638"/>
                    <a:gd name="T47" fmla="*/ 119 h 248"/>
                    <a:gd name="T48" fmla="*/ 828 w 1638"/>
                    <a:gd name="T49" fmla="*/ 139 h 248"/>
                    <a:gd name="T50" fmla="*/ 893 w 1638"/>
                    <a:gd name="T51" fmla="*/ 139 h 248"/>
                    <a:gd name="T52" fmla="*/ 896 w 1638"/>
                    <a:gd name="T53" fmla="*/ 139 h 248"/>
                    <a:gd name="T54" fmla="*/ 982 w 1638"/>
                    <a:gd name="T55" fmla="*/ 134 h 248"/>
                    <a:gd name="T56" fmla="*/ 1038 w 1638"/>
                    <a:gd name="T57" fmla="*/ 133 h 248"/>
                    <a:gd name="T58" fmla="*/ 1177 w 1638"/>
                    <a:gd name="T59" fmla="*/ 120 h 248"/>
                    <a:gd name="T60" fmla="*/ 1480 w 1638"/>
                    <a:gd name="T61" fmla="*/ 64 h 248"/>
                    <a:gd name="T62" fmla="*/ 1481 w 1638"/>
                    <a:gd name="T63" fmla="*/ 63 h 248"/>
                    <a:gd name="T64" fmla="*/ 1612 w 1638"/>
                    <a:gd name="T65" fmla="*/ 11 h 248"/>
                    <a:gd name="T66" fmla="*/ 1615 w 1638"/>
                    <a:gd name="T67" fmla="*/ 9 h 248"/>
                    <a:gd name="T68" fmla="*/ 1618 w 1638"/>
                    <a:gd name="T69" fmla="*/ 7 h 248"/>
                    <a:gd name="T70" fmla="*/ 1626 w 1638"/>
                    <a:gd name="T71" fmla="*/ 3 h 248"/>
                    <a:gd name="T72" fmla="*/ 1630 w 1638"/>
                    <a:gd name="T73" fmla="*/ 10 h 248"/>
                    <a:gd name="T74" fmla="*/ 1631 w 1638"/>
                    <a:gd name="T75" fmla="*/ 14 h 248"/>
                    <a:gd name="T76" fmla="*/ 1626 w 1638"/>
                    <a:gd name="T77" fmla="*/ 70 h 248"/>
                    <a:gd name="T78" fmla="*/ 1624 w 1638"/>
                    <a:gd name="T79" fmla="*/ 73 h 248"/>
                    <a:gd name="T80" fmla="*/ 1622 w 1638"/>
                    <a:gd name="T81" fmla="*/ 75 h 248"/>
                    <a:gd name="T82" fmla="*/ 1479 w 1638"/>
                    <a:gd name="T83" fmla="*/ 161 h 248"/>
                    <a:gd name="T84" fmla="*/ 1305 w 1638"/>
                    <a:gd name="T85" fmla="*/ 207 h 248"/>
                    <a:gd name="T86" fmla="*/ 1208 w 1638"/>
                    <a:gd name="T87" fmla="*/ 223 h 248"/>
                    <a:gd name="T88" fmla="*/ 833 w 1638"/>
                    <a:gd name="T89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38" h="24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grpSp>
            <p:nvGrpSpPr>
              <p:cNvPr id="18" name="Group 7">
                <a:extLst>
                  <a:ext uri="{FF2B5EF4-FFF2-40B4-BE49-F238E27FC236}">
                    <a16:creationId xmlns:a16="http://schemas.microsoft.com/office/drawing/2014/main" id="{D09B4436-4D3C-9D3B-D3D1-95F03A2D57B6}"/>
                  </a:ext>
                </a:extLst>
              </p:cNvPr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19" name="Freeform 53">
                  <a:extLst>
                    <a:ext uri="{FF2B5EF4-FFF2-40B4-BE49-F238E27FC236}">
                      <a16:creationId xmlns:a16="http://schemas.microsoft.com/office/drawing/2014/main" id="{516CA62B-B5EE-814F-9940-9F9BB9F05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11832"/>
                  <a:ext cx="1948685" cy="576278"/>
                </a:xfrm>
                <a:custGeom>
                  <a:avLst/>
                  <a:gdLst>
                    <a:gd name="T0" fmla="*/ 899 w 899"/>
                    <a:gd name="T1" fmla="*/ 133 h 266"/>
                    <a:gd name="T2" fmla="*/ 896 w 899"/>
                    <a:gd name="T3" fmla="*/ 142 h 266"/>
                    <a:gd name="T4" fmla="*/ 889 w 899"/>
                    <a:gd name="T5" fmla="*/ 153 h 266"/>
                    <a:gd name="T6" fmla="*/ 878 w 899"/>
                    <a:gd name="T7" fmla="*/ 164 h 266"/>
                    <a:gd name="T8" fmla="*/ 862 w 899"/>
                    <a:gd name="T9" fmla="*/ 175 h 266"/>
                    <a:gd name="T10" fmla="*/ 846 w 899"/>
                    <a:gd name="T11" fmla="*/ 246 h 266"/>
                    <a:gd name="T12" fmla="*/ 825 w 899"/>
                    <a:gd name="T13" fmla="*/ 255 h 266"/>
                    <a:gd name="T14" fmla="*/ 797 w 899"/>
                    <a:gd name="T15" fmla="*/ 265 h 266"/>
                    <a:gd name="T16" fmla="*/ 784 w 899"/>
                    <a:gd name="T17" fmla="*/ 265 h 266"/>
                    <a:gd name="T18" fmla="*/ 745 w 899"/>
                    <a:gd name="T19" fmla="*/ 261 h 266"/>
                    <a:gd name="T20" fmla="*/ 730 w 899"/>
                    <a:gd name="T21" fmla="*/ 260 h 266"/>
                    <a:gd name="T22" fmla="*/ 700 w 899"/>
                    <a:gd name="T23" fmla="*/ 258 h 266"/>
                    <a:gd name="T24" fmla="*/ 675 w 899"/>
                    <a:gd name="T25" fmla="*/ 256 h 266"/>
                    <a:gd name="T26" fmla="*/ 664 w 899"/>
                    <a:gd name="T27" fmla="*/ 255 h 266"/>
                    <a:gd name="T28" fmla="*/ 636 w 899"/>
                    <a:gd name="T29" fmla="*/ 253 h 266"/>
                    <a:gd name="T30" fmla="*/ 613 w 899"/>
                    <a:gd name="T31" fmla="*/ 252 h 266"/>
                    <a:gd name="T32" fmla="*/ 591 w 899"/>
                    <a:gd name="T33" fmla="*/ 251 h 266"/>
                    <a:gd name="T34" fmla="*/ 563 w 899"/>
                    <a:gd name="T35" fmla="*/ 250 h 266"/>
                    <a:gd name="T36" fmla="*/ 538 w 899"/>
                    <a:gd name="T37" fmla="*/ 249 h 266"/>
                    <a:gd name="T38" fmla="*/ 509 w 899"/>
                    <a:gd name="T39" fmla="*/ 248 h 266"/>
                    <a:gd name="T40" fmla="*/ 479 w 899"/>
                    <a:gd name="T41" fmla="*/ 248 h 266"/>
                    <a:gd name="T42" fmla="*/ 448 w 899"/>
                    <a:gd name="T43" fmla="*/ 248 h 266"/>
                    <a:gd name="T44" fmla="*/ 420 w 899"/>
                    <a:gd name="T45" fmla="*/ 248 h 266"/>
                    <a:gd name="T46" fmla="*/ 391 w 899"/>
                    <a:gd name="T47" fmla="*/ 248 h 266"/>
                    <a:gd name="T48" fmla="*/ 365 w 899"/>
                    <a:gd name="T49" fmla="*/ 249 h 266"/>
                    <a:gd name="T50" fmla="*/ 340 w 899"/>
                    <a:gd name="T51" fmla="*/ 249 h 266"/>
                    <a:gd name="T52" fmla="*/ 311 w 899"/>
                    <a:gd name="T53" fmla="*/ 250 h 266"/>
                    <a:gd name="T54" fmla="*/ 279 w 899"/>
                    <a:gd name="T55" fmla="*/ 252 h 266"/>
                    <a:gd name="T56" fmla="*/ 251 w 899"/>
                    <a:gd name="T57" fmla="*/ 253 h 266"/>
                    <a:gd name="T58" fmla="*/ 211 w 899"/>
                    <a:gd name="T59" fmla="*/ 256 h 266"/>
                    <a:gd name="T60" fmla="*/ 183 w 899"/>
                    <a:gd name="T61" fmla="*/ 258 h 266"/>
                    <a:gd name="T62" fmla="*/ 152 w 899"/>
                    <a:gd name="T63" fmla="*/ 260 h 266"/>
                    <a:gd name="T64" fmla="*/ 112 w 899"/>
                    <a:gd name="T65" fmla="*/ 264 h 266"/>
                    <a:gd name="T66" fmla="*/ 39 w 899"/>
                    <a:gd name="T67" fmla="*/ 175 h 266"/>
                    <a:gd name="T68" fmla="*/ 26 w 899"/>
                    <a:gd name="T69" fmla="*/ 167 h 266"/>
                    <a:gd name="T70" fmla="*/ 17 w 899"/>
                    <a:gd name="T71" fmla="*/ 160 h 266"/>
                    <a:gd name="T72" fmla="*/ 8 w 899"/>
                    <a:gd name="T73" fmla="*/ 150 h 266"/>
                    <a:gd name="T74" fmla="*/ 3 w 899"/>
                    <a:gd name="T75" fmla="*/ 142 h 266"/>
                    <a:gd name="T76" fmla="*/ 0 w 899"/>
                    <a:gd name="T77" fmla="*/ 132 h 266"/>
                    <a:gd name="T78" fmla="*/ 0 w 899"/>
                    <a:gd name="T79" fmla="*/ 129 h 266"/>
                    <a:gd name="T80" fmla="*/ 1 w 899"/>
                    <a:gd name="T81" fmla="*/ 121 h 266"/>
                    <a:gd name="T82" fmla="*/ 6 w 899"/>
                    <a:gd name="T83" fmla="*/ 110 h 266"/>
                    <a:gd name="T84" fmla="*/ 13 w 899"/>
                    <a:gd name="T85" fmla="*/ 101 h 266"/>
                    <a:gd name="T86" fmla="*/ 25 w 899"/>
                    <a:gd name="T87" fmla="*/ 91 h 266"/>
                    <a:gd name="T88" fmla="*/ 43 w 899"/>
                    <a:gd name="T89" fmla="*/ 80 h 266"/>
                    <a:gd name="T90" fmla="*/ 59 w 899"/>
                    <a:gd name="T91" fmla="*/ 73 h 266"/>
                    <a:gd name="T92" fmla="*/ 83 w 899"/>
                    <a:gd name="T93" fmla="*/ 63 h 266"/>
                    <a:gd name="T94" fmla="*/ 111 w 899"/>
                    <a:gd name="T95" fmla="*/ 54 h 266"/>
                    <a:gd name="T96" fmla="*/ 135 w 899"/>
                    <a:gd name="T97" fmla="*/ 48 h 266"/>
                    <a:gd name="T98" fmla="*/ 171 w 899"/>
                    <a:gd name="T99" fmla="*/ 40 h 266"/>
                    <a:gd name="T100" fmla="*/ 206 w 899"/>
                    <a:gd name="T101" fmla="*/ 34 h 266"/>
                    <a:gd name="T102" fmla="*/ 238 w 899"/>
                    <a:gd name="T103" fmla="*/ 29 h 266"/>
                    <a:gd name="T104" fmla="*/ 863 w 899"/>
                    <a:gd name="T105" fmla="*/ 86 h 266"/>
                    <a:gd name="T106" fmla="*/ 874 w 899"/>
                    <a:gd name="T107" fmla="*/ 93 h 266"/>
                    <a:gd name="T108" fmla="*/ 885 w 899"/>
                    <a:gd name="T109" fmla="*/ 102 h 266"/>
                    <a:gd name="T110" fmla="*/ 892 w 899"/>
                    <a:gd name="T111" fmla="*/ 110 h 266"/>
                    <a:gd name="T112" fmla="*/ 896 w 899"/>
                    <a:gd name="T113" fmla="*/ 118 h 266"/>
                    <a:gd name="T114" fmla="*/ 899 w 899"/>
                    <a:gd name="T115" fmla="*/ 127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66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0" name="Freeform 54">
                  <a:extLst>
                    <a:ext uri="{FF2B5EF4-FFF2-40B4-BE49-F238E27FC236}">
                      <a16:creationId xmlns:a16="http://schemas.microsoft.com/office/drawing/2014/main" id="{B9B34868-7EF3-CEFB-EC5B-4C6965631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45143"/>
                  <a:ext cx="1948685" cy="542967"/>
                </a:xfrm>
                <a:custGeom>
                  <a:avLst/>
                  <a:gdLst>
                    <a:gd name="T0" fmla="*/ 224 w 899"/>
                    <a:gd name="T1" fmla="*/ 15 h 250"/>
                    <a:gd name="T2" fmla="*/ 194 w 899"/>
                    <a:gd name="T3" fmla="*/ 20 h 250"/>
                    <a:gd name="T4" fmla="*/ 157 w 899"/>
                    <a:gd name="T5" fmla="*/ 27 h 250"/>
                    <a:gd name="T6" fmla="*/ 123 w 899"/>
                    <a:gd name="T7" fmla="*/ 35 h 250"/>
                    <a:gd name="T8" fmla="*/ 101 w 899"/>
                    <a:gd name="T9" fmla="*/ 41 h 250"/>
                    <a:gd name="T10" fmla="*/ 73 w 899"/>
                    <a:gd name="T11" fmla="*/ 51 h 250"/>
                    <a:gd name="T12" fmla="*/ 52 w 899"/>
                    <a:gd name="T13" fmla="*/ 60 h 250"/>
                    <a:gd name="T14" fmla="*/ 37 w 899"/>
                    <a:gd name="T15" fmla="*/ 68 h 250"/>
                    <a:gd name="T16" fmla="*/ 21 w 899"/>
                    <a:gd name="T17" fmla="*/ 78 h 250"/>
                    <a:gd name="T18" fmla="*/ 9 w 899"/>
                    <a:gd name="T19" fmla="*/ 89 h 250"/>
                    <a:gd name="T20" fmla="*/ 2 w 899"/>
                    <a:gd name="T21" fmla="*/ 100 h 250"/>
                    <a:gd name="T22" fmla="*/ 0 w 899"/>
                    <a:gd name="T23" fmla="*/ 109 h 250"/>
                    <a:gd name="T24" fmla="*/ 0 w 899"/>
                    <a:gd name="T25" fmla="*/ 113 h 250"/>
                    <a:gd name="T26" fmla="*/ 0 w 899"/>
                    <a:gd name="T27" fmla="*/ 116 h 250"/>
                    <a:gd name="T28" fmla="*/ 3 w 899"/>
                    <a:gd name="T29" fmla="*/ 126 h 250"/>
                    <a:gd name="T30" fmla="*/ 8 w 899"/>
                    <a:gd name="T31" fmla="*/ 134 h 250"/>
                    <a:gd name="T32" fmla="*/ 17 w 899"/>
                    <a:gd name="T33" fmla="*/ 144 h 250"/>
                    <a:gd name="T34" fmla="*/ 26 w 899"/>
                    <a:gd name="T35" fmla="*/ 151 h 250"/>
                    <a:gd name="T36" fmla="*/ 39 w 899"/>
                    <a:gd name="T37" fmla="*/ 159 h 250"/>
                    <a:gd name="T38" fmla="*/ 112 w 899"/>
                    <a:gd name="T39" fmla="*/ 248 h 250"/>
                    <a:gd name="T40" fmla="*/ 152 w 899"/>
                    <a:gd name="T41" fmla="*/ 244 h 250"/>
                    <a:gd name="T42" fmla="*/ 183 w 899"/>
                    <a:gd name="T43" fmla="*/ 242 h 250"/>
                    <a:gd name="T44" fmla="*/ 211 w 899"/>
                    <a:gd name="T45" fmla="*/ 240 h 250"/>
                    <a:gd name="T46" fmla="*/ 251 w 899"/>
                    <a:gd name="T47" fmla="*/ 237 h 250"/>
                    <a:gd name="T48" fmla="*/ 279 w 899"/>
                    <a:gd name="T49" fmla="*/ 236 h 250"/>
                    <a:gd name="T50" fmla="*/ 311 w 899"/>
                    <a:gd name="T51" fmla="*/ 234 h 250"/>
                    <a:gd name="T52" fmla="*/ 340 w 899"/>
                    <a:gd name="T53" fmla="*/ 233 h 250"/>
                    <a:gd name="T54" fmla="*/ 365 w 899"/>
                    <a:gd name="T55" fmla="*/ 233 h 250"/>
                    <a:gd name="T56" fmla="*/ 391 w 899"/>
                    <a:gd name="T57" fmla="*/ 232 h 250"/>
                    <a:gd name="T58" fmla="*/ 420 w 899"/>
                    <a:gd name="T59" fmla="*/ 232 h 250"/>
                    <a:gd name="T60" fmla="*/ 448 w 899"/>
                    <a:gd name="T61" fmla="*/ 232 h 250"/>
                    <a:gd name="T62" fmla="*/ 479 w 899"/>
                    <a:gd name="T63" fmla="*/ 232 h 250"/>
                    <a:gd name="T64" fmla="*/ 509 w 899"/>
                    <a:gd name="T65" fmla="*/ 232 h 250"/>
                    <a:gd name="T66" fmla="*/ 538 w 899"/>
                    <a:gd name="T67" fmla="*/ 233 h 250"/>
                    <a:gd name="T68" fmla="*/ 563 w 899"/>
                    <a:gd name="T69" fmla="*/ 234 h 250"/>
                    <a:gd name="T70" fmla="*/ 591 w 899"/>
                    <a:gd name="T71" fmla="*/ 235 h 250"/>
                    <a:gd name="T72" fmla="*/ 613 w 899"/>
                    <a:gd name="T73" fmla="*/ 236 h 250"/>
                    <a:gd name="T74" fmla="*/ 636 w 899"/>
                    <a:gd name="T75" fmla="*/ 237 h 250"/>
                    <a:gd name="T76" fmla="*/ 664 w 899"/>
                    <a:gd name="T77" fmla="*/ 239 h 250"/>
                    <a:gd name="T78" fmla="*/ 675 w 899"/>
                    <a:gd name="T79" fmla="*/ 240 h 250"/>
                    <a:gd name="T80" fmla="*/ 700 w 899"/>
                    <a:gd name="T81" fmla="*/ 242 h 250"/>
                    <a:gd name="T82" fmla="*/ 730 w 899"/>
                    <a:gd name="T83" fmla="*/ 244 h 250"/>
                    <a:gd name="T84" fmla="*/ 745 w 899"/>
                    <a:gd name="T85" fmla="*/ 245 h 250"/>
                    <a:gd name="T86" fmla="*/ 784 w 899"/>
                    <a:gd name="T87" fmla="*/ 249 h 250"/>
                    <a:gd name="T88" fmla="*/ 797 w 899"/>
                    <a:gd name="T89" fmla="*/ 249 h 250"/>
                    <a:gd name="T90" fmla="*/ 825 w 899"/>
                    <a:gd name="T91" fmla="*/ 239 h 250"/>
                    <a:gd name="T92" fmla="*/ 846 w 899"/>
                    <a:gd name="T93" fmla="*/ 230 h 250"/>
                    <a:gd name="T94" fmla="*/ 862 w 899"/>
                    <a:gd name="T95" fmla="*/ 159 h 250"/>
                    <a:gd name="T96" fmla="*/ 878 w 899"/>
                    <a:gd name="T97" fmla="*/ 148 h 250"/>
                    <a:gd name="T98" fmla="*/ 889 w 899"/>
                    <a:gd name="T99" fmla="*/ 137 h 250"/>
                    <a:gd name="T100" fmla="*/ 896 w 899"/>
                    <a:gd name="T101" fmla="*/ 126 h 250"/>
                    <a:gd name="T102" fmla="*/ 899 w 899"/>
                    <a:gd name="T103" fmla="*/ 117 h 250"/>
                    <a:gd name="T104" fmla="*/ 899 w 899"/>
                    <a:gd name="T105" fmla="*/ 111 h 250"/>
                    <a:gd name="T106" fmla="*/ 896 w 899"/>
                    <a:gd name="T107" fmla="*/ 102 h 250"/>
                    <a:gd name="T108" fmla="*/ 892 w 899"/>
                    <a:gd name="T109" fmla="*/ 94 h 250"/>
                    <a:gd name="T110" fmla="*/ 885 w 899"/>
                    <a:gd name="T111" fmla="*/ 86 h 250"/>
                    <a:gd name="T112" fmla="*/ 874 w 899"/>
                    <a:gd name="T113" fmla="*/ 77 h 250"/>
                    <a:gd name="T114" fmla="*/ 863 w 899"/>
                    <a:gd name="T115" fmla="*/ 7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5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1" name="Freeform 55">
                  <a:extLst>
                    <a:ext uri="{FF2B5EF4-FFF2-40B4-BE49-F238E27FC236}">
                      <a16:creationId xmlns:a16="http://schemas.microsoft.com/office/drawing/2014/main" id="{E2982CF6-7194-DC8D-4259-0AC89314BC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535" y="1866593"/>
                  <a:ext cx="4403694" cy="994329"/>
                </a:xfrm>
                <a:custGeom>
                  <a:avLst/>
                  <a:gdLst>
                    <a:gd name="T0" fmla="*/ 2025 w 2032"/>
                    <a:gd name="T1" fmla="*/ 14 h 459"/>
                    <a:gd name="T2" fmla="*/ 2014 w 2032"/>
                    <a:gd name="T3" fmla="*/ 27 h 459"/>
                    <a:gd name="T4" fmla="*/ 2001 w 2032"/>
                    <a:gd name="T5" fmla="*/ 39 h 459"/>
                    <a:gd name="T6" fmla="*/ 1986 w 2032"/>
                    <a:gd name="T7" fmla="*/ 51 h 459"/>
                    <a:gd name="T8" fmla="*/ 1970 w 2032"/>
                    <a:gd name="T9" fmla="*/ 62 h 459"/>
                    <a:gd name="T10" fmla="*/ 1951 w 2032"/>
                    <a:gd name="T11" fmla="*/ 73 h 459"/>
                    <a:gd name="T12" fmla="*/ 1928 w 2032"/>
                    <a:gd name="T13" fmla="*/ 85 h 459"/>
                    <a:gd name="T14" fmla="*/ 1922 w 2032"/>
                    <a:gd name="T15" fmla="*/ 88 h 459"/>
                    <a:gd name="T16" fmla="*/ 1902 w 2032"/>
                    <a:gd name="T17" fmla="*/ 97 h 459"/>
                    <a:gd name="T18" fmla="*/ 1874 w 2032"/>
                    <a:gd name="T19" fmla="*/ 109 h 459"/>
                    <a:gd name="T20" fmla="*/ 1847 w 2032"/>
                    <a:gd name="T21" fmla="*/ 119 h 459"/>
                    <a:gd name="T22" fmla="*/ 1818 w 2032"/>
                    <a:gd name="T23" fmla="*/ 128 h 459"/>
                    <a:gd name="T24" fmla="*/ 1799 w 2032"/>
                    <a:gd name="T25" fmla="*/ 134 h 459"/>
                    <a:gd name="T26" fmla="*/ 1771 w 2032"/>
                    <a:gd name="T27" fmla="*/ 142 h 459"/>
                    <a:gd name="T28" fmla="*/ 1736 w 2032"/>
                    <a:gd name="T29" fmla="*/ 151 h 459"/>
                    <a:gd name="T30" fmla="*/ 1700 w 2032"/>
                    <a:gd name="T31" fmla="*/ 160 h 459"/>
                    <a:gd name="T32" fmla="*/ 1663 w 2032"/>
                    <a:gd name="T33" fmla="*/ 168 h 459"/>
                    <a:gd name="T34" fmla="*/ 1623 w 2032"/>
                    <a:gd name="T35" fmla="*/ 176 h 459"/>
                    <a:gd name="T36" fmla="*/ 1579 w 2032"/>
                    <a:gd name="T37" fmla="*/ 183 h 459"/>
                    <a:gd name="T38" fmla="*/ 1535 w 2032"/>
                    <a:gd name="T39" fmla="*/ 190 h 459"/>
                    <a:gd name="T40" fmla="*/ 1511 w 2032"/>
                    <a:gd name="T41" fmla="*/ 193 h 459"/>
                    <a:gd name="T42" fmla="*/ 518 w 2032"/>
                    <a:gd name="T43" fmla="*/ 191 h 459"/>
                    <a:gd name="T44" fmla="*/ 110 w 2032"/>
                    <a:gd name="T45" fmla="*/ 85 h 459"/>
                    <a:gd name="T46" fmla="*/ 82 w 2032"/>
                    <a:gd name="T47" fmla="*/ 70 h 459"/>
                    <a:gd name="T48" fmla="*/ 62 w 2032"/>
                    <a:gd name="T49" fmla="*/ 59 h 459"/>
                    <a:gd name="T50" fmla="*/ 43 w 2032"/>
                    <a:gd name="T51" fmla="*/ 46 h 459"/>
                    <a:gd name="T52" fmla="*/ 29 w 2032"/>
                    <a:gd name="T53" fmla="*/ 34 h 459"/>
                    <a:gd name="T54" fmla="*/ 16 w 2032"/>
                    <a:gd name="T55" fmla="*/ 21 h 459"/>
                    <a:gd name="T56" fmla="*/ 6 w 2032"/>
                    <a:gd name="T57" fmla="*/ 9 h 459"/>
                    <a:gd name="T58" fmla="*/ 152 w 2032"/>
                    <a:gd name="T59" fmla="*/ 267 h 459"/>
                    <a:gd name="T60" fmla="*/ 156 w 2032"/>
                    <a:gd name="T61" fmla="*/ 273 h 459"/>
                    <a:gd name="T62" fmla="*/ 161 w 2032"/>
                    <a:gd name="T63" fmla="*/ 281 h 459"/>
                    <a:gd name="T64" fmla="*/ 168 w 2032"/>
                    <a:gd name="T65" fmla="*/ 289 h 459"/>
                    <a:gd name="T66" fmla="*/ 177 w 2032"/>
                    <a:gd name="T67" fmla="*/ 297 h 459"/>
                    <a:gd name="T68" fmla="*/ 188 w 2032"/>
                    <a:gd name="T69" fmla="*/ 306 h 459"/>
                    <a:gd name="T70" fmla="*/ 198 w 2032"/>
                    <a:gd name="T71" fmla="*/ 314 h 459"/>
                    <a:gd name="T72" fmla="*/ 210 w 2032"/>
                    <a:gd name="T73" fmla="*/ 322 h 459"/>
                    <a:gd name="T74" fmla="*/ 218 w 2032"/>
                    <a:gd name="T75" fmla="*/ 326 h 459"/>
                    <a:gd name="T76" fmla="*/ 234 w 2032"/>
                    <a:gd name="T77" fmla="*/ 335 h 459"/>
                    <a:gd name="T78" fmla="*/ 953 w 2032"/>
                    <a:gd name="T79" fmla="*/ 458 h 459"/>
                    <a:gd name="T80" fmla="*/ 1094 w 2032"/>
                    <a:gd name="T81" fmla="*/ 458 h 459"/>
                    <a:gd name="T82" fmla="*/ 1429 w 2032"/>
                    <a:gd name="T83" fmla="*/ 433 h 459"/>
                    <a:gd name="T84" fmla="*/ 1474 w 2032"/>
                    <a:gd name="T85" fmla="*/ 426 h 459"/>
                    <a:gd name="T86" fmla="*/ 1522 w 2032"/>
                    <a:gd name="T87" fmla="*/ 418 h 459"/>
                    <a:gd name="T88" fmla="*/ 1563 w 2032"/>
                    <a:gd name="T89" fmla="*/ 411 h 459"/>
                    <a:gd name="T90" fmla="*/ 1606 w 2032"/>
                    <a:gd name="T91" fmla="*/ 401 h 459"/>
                    <a:gd name="T92" fmla="*/ 1642 w 2032"/>
                    <a:gd name="T93" fmla="*/ 393 h 459"/>
                    <a:gd name="T94" fmla="*/ 1679 w 2032"/>
                    <a:gd name="T95" fmla="*/ 382 h 459"/>
                    <a:gd name="T96" fmla="*/ 1706 w 2032"/>
                    <a:gd name="T97" fmla="*/ 374 h 459"/>
                    <a:gd name="T98" fmla="*/ 1739 w 2032"/>
                    <a:gd name="T99" fmla="*/ 363 h 459"/>
                    <a:gd name="T100" fmla="*/ 1764 w 2032"/>
                    <a:gd name="T101" fmla="*/ 352 h 459"/>
                    <a:gd name="T102" fmla="*/ 1792 w 2032"/>
                    <a:gd name="T103" fmla="*/ 340 h 459"/>
                    <a:gd name="T104" fmla="*/ 1812 w 2032"/>
                    <a:gd name="T105" fmla="*/ 329 h 459"/>
                    <a:gd name="T106" fmla="*/ 1822 w 2032"/>
                    <a:gd name="T107" fmla="*/ 323 h 459"/>
                    <a:gd name="T108" fmla="*/ 1841 w 2032"/>
                    <a:gd name="T109" fmla="*/ 311 h 459"/>
                    <a:gd name="T110" fmla="*/ 1856 w 2032"/>
                    <a:gd name="T111" fmla="*/ 299 h 459"/>
                    <a:gd name="T112" fmla="*/ 1868 w 2032"/>
                    <a:gd name="T113" fmla="*/ 285 h 459"/>
                    <a:gd name="T114" fmla="*/ 1877 w 2032"/>
                    <a:gd name="T115" fmla="*/ 273 h 459"/>
                    <a:gd name="T116" fmla="*/ 2032 w 2032"/>
                    <a:gd name="T117" fmla="*/ 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32" h="459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2" name="Freeform 56">
                  <a:extLst>
                    <a:ext uri="{FF2B5EF4-FFF2-40B4-BE49-F238E27FC236}">
                      <a16:creationId xmlns:a16="http://schemas.microsoft.com/office/drawing/2014/main" id="{0F9EF7B7-A5EF-32D9-B3D8-068AB41590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59555" y="1232021"/>
                  <a:ext cx="4466985" cy="1137566"/>
                </a:xfrm>
                <a:custGeom>
                  <a:avLst/>
                  <a:gdLst>
                    <a:gd name="T0" fmla="*/ 117 w 2061"/>
                    <a:gd name="T1" fmla="*/ 382 h 525"/>
                    <a:gd name="T2" fmla="*/ 74 w 2061"/>
                    <a:gd name="T3" fmla="*/ 358 h 525"/>
                    <a:gd name="T4" fmla="*/ 34 w 2061"/>
                    <a:gd name="T5" fmla="*/ 328 h 525"/>
                    <a:gd name="T6" fmla="*/ 12 w 2061"/>
                    <a:gd name="T7" fmla="*/ 301 h 525"/>
                    <a:gd name="T8" fmla="*/ 2 w 2061"/>
                    <a:gd name="T9" fmla="*/ 276 h 525"/>
                    <a:gd name="T10" fmla="*/ 1 w 2061"/>
                    <a:gd name="T11" fmla="*/ 248 h 525"/>
                    <a:gd name="T12" fmla="*/ 7 w 2061"/>
                    <a:gd name="T13" fmla="*/ 229 h 525"/>
                    <a:gd name="T14" fmla="*/ 28 w 2061"/>
                    <a:gd name="T15" fmla="*/ 199 h 525"/>
                    <a:gd name="T16" fmla="*/ 59 w 2061"/>
                    <a:gd name="T17" fmla="*/ 173 h 525"/>
                    <a:gd name="T18" fmla="*/ 96 w 2061"/>
                    <a:gd name="T19" fmla="*/ 150 h 525"/>
                    <a:gd name="T20" fmla="*/ 138 w 2061"/>
                    <a:gd name="T21" fmla="*/ 129 h 525"/>
                    <a:gd name="T22" fmla="*/ 192 w 2061"/>
                    <a:gd name="T23" fmla="*/ 108 h 525"/>
                    <a:gd name="T24" fmla="*/ 242 w 2061"/>
                    <a:gd name="T25" fmla="*/ 92 h 525"/>
                    <a:gd name="T26" fmla="*/ 302 w 2061"/>
                    <a:gd name="T27" fmla="*/ 75 h 525"/>
                    <a:gd name="T28" fmla="*/ 405 w 2061"/>
                    <a:gd name="T29" fmla="*/ 53 h 525"/>
                    <a:gd name="T30" fmla="*/ 513 w 2061"/>
                    <a:gd name="T31" fmla="*/ 35 h 525"/>
                    <a:gd name="T32" fmla="*/ 1954 w 2061"/>
                    <a:gd name="T33" fmla="*/ 147 h 525"/>
                    <a:gd name="T34" fmla="*/ 2003 w 2061"/>
                    <a:gd name="T35" fmla="*/ 176 h 525"/>
                    <a:gd name="T36" fmla="*/ 2032 w 2061"/>
                    <a:gd name="T37" fmla="*/ 202 h 525"/>
                    <a:gd name="T38" fmla="*/ 2051 w 2061"/>
                    <a:gd name="T39" fmla="*/ 228 h 525"/>
                    <a:gd name="T40" fmla="*/ 2060 w 2061"/>
                    <a:gd name="T41" fmla="*/ 254 h 525"/>
                    <a:gd name="T42" fmla="*/ 2058 w 2061"/>
                    <a:gd name="T43" fmla="*/ 281 h 525"/>
                    <a:gd name="T44" fmla="*/ 2046 w 2061"/>
                    <a:gd name="T45" fmla="*/ 307 h 525"/>
                    <a:gd name="T46" fmla="*/ 2025 w 2061"/>
                    <a:gd name="T47" fmla="*/ 332 h 525"/>
                    <a:gd name="T48" fmla="*/ 1995 w 2061"/>
                    <a:gd name="T49" fmla="*/ 356 h 525"/>
                    <a:gd name="T50" fmla="*/ 1946 w 2061"/>
                    <a:gd name="T51" fmla="*/ 384 h 525"/>
                    <a:gd name="T52" fmla="*/ 1910 w 2061"/>
                    <a:gd name="T53" fmla="*/ 400 h 525"/>
                    <a:gd name="T54" fmla="*/ 1867 w 2061"/>
                    <a:gd name="T55" fmla="*/ 416 h 525"/>
                    <a:gd name="T56" fmla="*/ 1807 w 2061"/>
                    <a:gd name="T57" fmla="*/ 435 h 525"/>
                    <a:gd name="T58" fmla="*/ 1766 w 2061"/>
                    <a:gd name="T59" fmla="*/ 447 h 525"/>
                    <a:gd name="T60" fmla="*/ 1677 w 2061"/>
                    <a:gd name="T61" fmla="*/ 468 h 525"/>
                    <a:gd name="T62" fmla="*/ 1594 w 2061"/>
                    <a:gd name="T63" fmla="*/ 483 h 525"/>
                    <a:gd name="T64" fmla="*/ 1525 w 2061"/>
                    <a:gd name="T65" fmla="*/ 493 h 525"/>
                    <a:gd name="T66" fmla="*/ 1241 w 2061"/>
                    <a:gd name="T67" fmla="*/ 358 h 525"/>
                    <a:gd name="T68" fmla="*/ 1297 w 2061"/>
                    <a:gd name="T69" fmla="*/ 350 h 525"/>
                    <a:gd name="T70" fmla="*/ 1344 w 2061"/>
                    <a:gd name="T71" fmla="*/ 340 h 525"/>
                    <a:gd name="T72" fmla="*/ 1378 w 2061"/>
                    <a:gd name="T73" fmla="*/ 330 h 525"/>
                    <a:gd name="T74" fmla="*/ 1411 w 2061"/>
                    <a:gd name="T75" fmla="*/ 319 h 525"/>
                    <a:gd name="T76" fmla="*/ 1441 w 2061"/>
                    <a:gd name="T77" fmla="*/ 304 h 525"/>
                    <a:gd name="T78" fmla="*/ 1461 w 2061"/>
                    <a:gd name="T79" fmla="*/ 290 h 525"/>
                    <a:gd name="T80" fmla="*/ 1474 w 2061"/>
                    <a:gd name="T81" fmla="*/ 273 h 525"/>
                    <a:gd name="T82" fmla="*/ 1476 w 2061"/>
                    <a:gd name="T83" fmla="*/ 260 h 525"/>
                    <a:gd name="T84" fmla="*/ 1472 w 2061"/>
                    <a:gd name="T85" fmla="*/ 248 h 525"/>
                    <a:gd name="T86" fmla="*/ 1460 w 2061"/>
                    <a:gd name="T87" fmla="*/ 234 h 525"/>
                    <a:gd name="T88" fmla="*/ 1442 w 2061"/>
                    <a:gd name="T89" fmla="*/ 221 h 525"/>
                    <a:gd name="T90" fmla="*/ 806 w 2061"/>
                    <a:gd name="T91" fmla="*/ 167 h 525"/>
                    <a:gd name="T92" fmla="*/ 739 w 2061"/>
                    <a:gd name="T93" fmla="*/ 179 h 525"/>
                    <a:gd name="T94" fmla="*/ 703 w 2061"/>
                    <a:gd name="T95" fmla="*/ 187 h 525"/>
                    <a:gd name="T96" fmla="*/ 665 w 2061"/>
                    <a:gd name="T97" fmla="*/ 199 h 525"/>
                    <a:gd name="T98" fmla="*/ 634 w 2061"/>
                    <a:gd name="T99" fmla="*/ 211 h 525"/>
                    <a:gd name="T100" fmla="*/ 610 w 2061"/>
                    <a:gd name="T101" fmla="*/ 225 h 525"/>
                    <a:gd name="T102" fmla="*/ 593 w 2061"/>
                    <a:gd name="T103" fmla="*/ 240 h 525"/>
                    <a:gd name="T104" fmla="*/ 585 w 2061"/>
                    <a:gd name="T105" fmla="*/ 257 h 525"/>
                    <a:gd name="T106" fmla="*/ 586 w 2061"/>
                    <a:gd name="T107" fmla="*/ 270 h 525"/>
                    <a:gd name="T108" fmla="*/ 594 w 2061"/>
                    <a:gd name="T109" fmla="*/ 283 h 525"/>
                    <a:gd name="T110" fmla="*/ 606 w 2061"/>
                    <a:gd name="T111" fmla="*/ 294 h 525"/>
                    <a:gd name="T112" fmla="*/ 628 w 2061"/>
                    <a:gd name="T113" fmla="*/ 308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061" h="525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</p:grp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D174DD02-6D3A-55B0-6840-A00218DAD7BC}"/>
                </a:ext>
              </a:extLst>
            </p:cNvPr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1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2F27EBB7-298E-B4A7-9DCB-DC24DEBDE1B0}"/>
                </a:ext>
              </a:extLst>
            </p:cNvPr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2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10EC15B3-6114-80DB-CE71-247C36CA79B6}"/>
                </a:ext>
              </a:extLst>
            </p:cNvPr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3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C72C9A1-9EDA-38D6-EBBE-4DDEC9B858AA}"/>
                </a:ext>
              </a:extLst>
            </p:cNvPr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4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2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AA61335-75F6-2130-DDBF-83587CB43E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47" name="Flèche : haut 10">
            <a:extLst>
              <a:ext uri="{FF2B5EF4-FFF2-40B4-BE49-F238E27FC236}">
                <a16:creationId xmlns:a16="http://schemas.microsoft.com/office/drawing/2014/main" id="{6024901E-2708-2BFE-361B-A8A4810BA99C}"/>
              </a:ext>
            </a:extLst>
          </p:cNvPr>
          <p:cNvSpPr/>
          <p:nvPr/>
        </p:nvSpPr>
        <p:spPr>
          <a:xfrm>
            <a:off x="6564027" y="1700808"/>
            <a:ext cx="1512008" cy="4384648"/>
          </a:xfrm>
          <a:prstGeom prst="upArrow">
            <a:avLst/>
          </a:prstGeom>
          <a:gradFill flip="none" rotWithShape="1">
            <a:gsLst>
              <a:gs pos="1000">
                <a:srgbClr val="ED145B"/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lèche : haut 11">
            <a:extLst>
              <a:ext uri="{FF2B5EF4-FFF2-40B4-BE49-F238E27FC236}">
                <a16:creationId xmlns:a16="http://schemas.microsoft.com/office/drawing/2014/main" id="{DAF05F4D-616F-DE97-C9A8-73B8ADCD887A}"/>
              </a:ext>
            </a:extLst>
          </p:cNvPr>
          <p:cNvSpPr/>
          <p:nvPr/>
        </p:nvSpPr>
        <p:spPr>
          <a:xfrm>
            <a:off x="6117953" y="2766530"/>
            <a:ext cx="1512008" cy="3368115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èche : haut 12">
            <a:extLst>
              <a:ext uri="{FF2B5EF4-FFF2-40B4-BE49-F238E27FC236}">
                <a16:creationId xmlns:a16="http://schemas.microsoft.com/office/drawing/2014/main" id="{9CB33113-13E0-9D55-35CB-4A23236AAA42}"/>
              </a:ext>
            </a:extLst>
          </p:cNvPr>
          <p:cNvSpPr/>
          <p:nvPr/>
        </p:nvSpPr>
        <p:spPr>
          <a:xfrm>
            <a:off x="5671877" y="3828981"/>
            <a:ext cx="1512008" cy="2351581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èche : haut 13">
            <a:extLst>
              <a:ext uri="{FF2B5EF4-FFF2-40B4-BE49-F238E27FC236}">
                <a16:creationId xmlns:a16="http://schemas.microsoft.com/office/drawing/2014/main" id="{6148224B-095E-0F24-BFE5-D2E52B43B686}"/>
              </a:ext>
            </a:extLst>
          </p:cNvPr>
          <p:cNvSpPr/>
          <p:nvPr/>
        </p:nvSpPr>
        <p:spPr>
          <a:xfrm>
            <a:off x="5225802" y="4902212"/>
            <a:ext cx="1512008" cy="1336217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srgbClr val="4B7ACD"/>
              </a:solidFill>
              <a:latin typeface="Calibri" panose="020F0502020204030204"/>
            </a:endParaRPr>
          </a:p>
        </p:txBody>
      </p:sp>
      <p:cxnSp>
        <p:nvCxnSpPr>
          <p:cNvPr id="51" name="Connecteur droit 25">
            <a:extLst>
              <a:ext uri="{FF2B5EF4-FFF2-40B4-BE49-F238E27FC236}">
                <a16:creationId xmlns:a16="http://schemas.microsoft.com/office/drawing/2014/main" id="{0175A63D-7344-D2ED-FB81-1D514580AA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0754" y="5101718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30">
            <a:extLst>
              <a:ext uri="{FF2B5EF4-FFF2-40B4-BE49-F238E27FC236}">
                <a16:creationId xmlns:a16="http://schemas.microsoft.com/office/drawing/2014/main" id="{8608C2DB-ED6A-67FE-0AAB-FF657486005C}"/>
              </a:ext>
            </a:extLst>
          </p:cNvPr>
          <p:cNvSpPr txBox="1"/>
          <p:nvPr/>
        </p:nvSpPr>
        <p:spPr>
          <a:xfrm flipH="1">
            <a:off x="3984330" y="5258996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4C7ACD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5AEFF0F4-0EBF-0188-02AF-3563080F7836}"/>
              </a:ext>
            </a:extLst>
          </p:cNvPr>
          <p:cNvSpPr txBox="1"/>
          <p:nvPr/>
        </p:nvSpPr>
        <p:spPr>
          <a:xfrm>
            <a:off x="288455" y="5169966"/>
            <a:ext cx="365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4E7ED4"/>
                </a:solidFill>
                <a:latin typeface="Gotham HTF"/>
              </a:rPr>
              <a:t>Sensores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Dispositivos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IoT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coletando dados e transmitindo para um servidor</a:t>
            </a:r>
          </a:p>
        </p:txBody>
      </p:sp>
    </p:spTree>
    <p:extLst>
      <p:ext uri="{BB962C8B-B14F-4D97-AF65-F5344CB8AC3E}">
        <p14:creationId xmlns:p14="http://schemas.microsoft.com/office/powerpoint/2010/main" val="1156425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AA61335-75F6-2130-DDBF-83587CB43E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47" name="Flèche : haut 10">
            <a:extLst>
              <a:ext uri="{FF2B5EF4-FFF2-40B4-BE49-F238E27FC236}">
                <a16:creationId xmlns:a16="http://schemas.microsoft.com/office/drawing/2014/main" id="{6024901E-2708-2BFE-361B-A8A4810BA99C}"/>
              </a:ext>
            </a:extLst>
          </p:cNvPr>
          <p:cNvSpPr/>
          <p:nvPr/>
        </p:nvSpPr>
        <p:spPr>
          <a:xfrm>
            <a:off x="6564027" y="1700808"/>
            <a:ext cx="1512008" cy="4384648"/>
          </a:xfrm>
          <a:prstGeom prst="upArrow">
            <a:avLst/>
          </a:prstGeom>
          <a:gradFill flip="none" rotWithShape="1">
            <a:gsLst>
              <a:gs pos="1000">
                <a:srgbClr val="ED145B"/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lèche : haut 11">
            <a:extLst>
              <a:ext uri="{FF2B5EF4-FFF2-40B4-BE49-F238E27FC236}">
                <a16:creationId xmlns:a16="http://schemas.microsoft.com/office/drawing/2014/main" id="{DAF05F4D-616F-DE97-C9A8-73B8ADCD887A}"/>
              </a:ext>
            </a:extLst>
          </p:cNvPr>
          <p:cNvSpPr/>
          <p:nvPr/>
        </p:nvSpPr>
        <p:spPr>
          <a:xfrm>
            <a:off x="6117953" y="2766530"/>
            <a:ext cx="1512008" cy="3368115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èche : haut 12">
            <a:extLst>
              <a:ext uri="{FF2B5EF4-FFF2-40B4-BE49-F238E27FC236}">
                <a16:creationId xmlns:a16="http://schemas.microsoft.com/office/drawing/2014/main" id="{9CB33113-13E0-9D55-35CB-4A23236AAA42}"/>
              </a:ext>
            </a:extLst>
          </p:cNvPr>
          <p:cNvSpPr/>
          <p:nvPr/>
        </p:nvSpPr>
        <p:spPr>
          <a:xfrm>
            <a:off x="5671877" y="3828981"/>
            <a:ext cx="1512008" cy="2351581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èche : haut 13">
            <a:extLst>
              <a:ext uri="{FF2B5EF4-FFF2-40B4-BE49-F238E27FC236}">
                <a16:creationId xmlns:a16="http://schemas.microsoft.com/office/drawing/2014/main" id="{6148224B-095E-0F24-BFE5-D2E52B43B686}"/>
              </a:ext>
            </a:extLst>
          </p:cNvPr>
          <p:cNvSpPr/>
          <p:nvPr/>
        </p:nvSpPr>
        <p:spPr>
          <a:xfrm>
            <a:off x="5225802" y="4902212"/>
            <a:ext cx="1512008" cy="1336217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srgbClr val="4B7ACD"/>
              </a:solidFill>
              <a:latin typeface="Calibri" panose="020F0502020204030204"/>
            </a:endParaRPr>
          </a:p>
        </p:txBody>
      </p:sp>
      <p:cxnSp>
        <p:nvCxnSpPr>
          <p:cNvPr id="51" name="Connecteur droit 25">
            <a:extLst>
              <a:ext uri="{FF2B5EF4-FFF2-40B4-BE49-F238E27FC236}">
                <a16:creationId xmlns:a16="http://schemas.microsoft.com/office/drawing/2014/main" id="{0175A63D-7344-D2ED-FB81-1D514580AA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0754" y="5101718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26">
            <a:extLst>
              <a:ext uri="{FF2B5EF4-FFF2-40B4-BE49-F238E27FC236}">
                <a16:creationId xmlns:a16="http://schemas.microsoft.com/office/drawing/2014/main" id="{CA67CAAB-CDC1-D425-D228-6E49EA53C2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1699" y="4154581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30">
            <a:extLst>
              <a:ext uri="{FF2B5EF4-FFF2-40B4-BE49-F238E27FC236}">
                <a16:creationId xmlns:a16="http://schemas.microsoft.com/office/drawing/2014/main" id="{8608C2DB-ED6A-67FE-0AAB-FF657486005C}"/>
              </a:ext>
            </a:extLst>
          </p:cNvPr>
          <p:cNvSpPr txBox="1"/>
          <p:nvPr/>
        </p:nvSpPr>
        <p:spPr>
          <a:xfrm flipH="1">
            <a:off x="3984330" y="5258996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4C7ACD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6" name="ZoneTexte 31">
            <a:extLst>
              <a:ext uri="{FF2B5EF4-FFF2-40B4-BE49-F238E27FC236}">
                <a16:creationId xmlns:a16="http://schemas.microsoft.com/office/drawing/2014/main" id="{32308C47-3B85-7670-F968-720A90DF9196}"/>
              </a:ext>
            </a:extLst>
          </p:cNvPr>
          <p:cNvSpPr txBox="1"/>
          <p:nvPr/>
        </p:nvSpPr>
        <p:spPr>
          <a:xfrm flipH="1">
            <a:off x="4399752" y="4311859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FF8A38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5AEFF0F4-0EBF-0188-02AF-3563080F7836}"/>
              </a:ext>
            </a:extLst>
          </p:cNvPr>
          <p:cNvSpPr txBox="1"/>
          <p:nvPr/>
        </p:nvSpPr>
        <p:spPr>
          <a:xfrm>
            <a:off x="288455" y="5169966"/>
            <a:ext cx="365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4E7ED4"/>
                </a:solidFill>
                <a:latin typeface="Gotham HTF"/>
              </a:rPr>
              <a:t>Sensores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Dispositivos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IoT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coletando dados e transmitindo para um servidor</a:t>
            </a:r>
          </a:p>
        </p:txBody>
      </p:sp>
      <p:sp>
        <p:nvSpPr>
          <p:cNvPr id="60" name="TextBox 37">
            <a:extLst>
              <a:ext uri="{FF2B5EF4-FFF2-40B4-BE49-F238E27FC236}">
                <a16:creationId xmlns:a16="http://schemas.microsoft.com/office/drawing/2014/main" id="{61B6DE1D-3731-0BDC-060B-86C0AD491981}"/>
              </a:ext>
            </a:extLst>
          </p:cNvPr>
          <p:cNvSpPr txBox="1"/>
          <p:nvPr/>
        </p:nvSpPr>
        <p:spPr>
          <a:xfrm>
            <a:off x="-568848" y="4222829"/>
            <a:ext cx="489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FE8635"/>
                </a:solidFill>
                <a:latin typeface="Gotham HTF"/>
              </a:rPr>
              <a:t>Bases de Dados | Big Data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Bancos de dados com informações históricas</a:t>
            </a:r>
          </a:p>
        </p:txBody>
      </p:sp>
    </p:spTree>
    <p:extLst>
      <p:ext uri="{BB962C8B-B14F-4D97-AF65-F5344CB8AC3E}">
        <p14:creationId xmlns:p14="http://schemas.microsoft.com/office/powerpoint/2010/main" val="2255447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AA61335-75F6-2130-DDBF-83587CB43E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47" name="Flèche : haut 10">
            <a:extLst>
              <a:ext uri="{FF2B5EF4-FFF2-40B4-BE49-F238E27FC236}">
                <a16:creationId xmlns:a16="http://schemas.microsoft.com/office/drawing/2014/main" id="{6024901E-2708-2BFE-361B-A8A4810BA99C}"/>
              </a:ext>
            </a:extLst>
          </p:cNvPr>
          <p:cNvSpPr/>
          <p:nvPr/>
        </p:nvSpPr>
        <p:spPr>
          <a:xfrm>
            <a:off x="6564027" y="1700808"/>
            <a:ext cx="1512008" cy="4384648"/>
          </a:xfrm>
          <a:prstGeom prst="upArrow">
            <a:avLst/>
          </a:prstGeom>
          <a:gradFill flip="none" rotWithShape="1">
            <a:gsLst>
              <a:gs pos="1000">
                <a:srgbClr val="ED145B"/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lèche : haut 11">
            <a:extLst>
              <a:ext uri="{FF2B5EF4-FFF2-40B4-BE49-F238E27FC236}">
                <a16:creationId xmlns:a16="http://schemas.microsoft.com/office/drawing/2014/main" id="{DAF05F4D-616F-DE97-C9A8-73B8ADCD887A}"/>
              </a:ext>
            </a:extLst>
          </p:cNvPr>
          <p:cNvSpPr/>
          <p:nvPr/>
        </p:nvSpPr>
        <p:spPr>
          <a:xfrm>
            <a:off x="6117953" y="2766530"/>
            <a:ext cx="1512008" cy="3368115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èche : haut 12">
            <a:extLst>
              <a:ext uri="{FF2B5EF4-FFF2-40B4-BE49-F238E27FC236}">
                <a16:creationId xmlns:a16="http://schemas.microsoft.com/office/drawing/2014/main" id="{9CB33113-13E0-9D55-35CB-4A23236AAA42}"/>
              </a:ext>
            </a:extLst>
          </p:cNvPr>
          <p:cNvSpPr/>
          <p:nvPr/>
        </p:nvSpPr>
        <p:spPr>
          <a:xfrm>
            <a:off x="5671877" y="3828981"/>
            <a:ext cx="1512008" cy="2351581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èche : haut 13">
            <a:extLst>
              <a:ext uri="{FF2B5EF4-FFF2-40B4-BE49-F238E27FC236}">
                <a16:creationId xmlns:a16="http://schemas.microsoft.com/office/drawing/2014/main" id="{6148224B-095E-0F24-BFE5-D2E52B43B686}"/>
              </a:ext>
            </a:extLst>
          </p:cNvPr>
          <p:cNvSpPr/>
          <p:nvPr/>
        </p:nvSpPr>
        <p:spPr>
          <a:xfrm>
            <a:off x="5225802" y="4902212"/>
            <a:ext cx="1512008" cy="1336217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srgbClr val="4B7ACD"/>
              </a:solidFill>
              <a:latin typeface="Calibri" panose="020F0502020204030204"/>
            </a:endParaRPr>
          </a:p>
        </p:txBody>
      </p:sp>
      <p:cxnSp>
        <p:nvCxnSpPr>
          <p:cNvPr id="51" name="Connecteur droit 25">
            <a:extLst>
              <a:ext uri="{FF2B5EF4-FFF2-40B4-BE49-F238E27FC236}">
                <a16:creationId xmlns:a16="http://schemas.microsoft.com/office/drawing/2014/main" id="{0175A63D-7344-D2ED-FB81-1D514580AA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0754" y="5101718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26">
            <a:extLst>
              <a:ext uri="{FF2B5EF4-FFF2-40B4-BE49-F238E27FC236}">
                <a16:creationId xmlns:a16="http://schemas.microsoft.com/office/drawing/2014/main" id="{CA67CAAB-CDC1-D425-D228-6E49EA53C2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1699" y="4154581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27">
            <a:extLst>
              <a:ext uri="{FF2B5EF4-FFF2-40B4-BE49-F238E27FC236}">
                <a16:creationId xmlns:a16="http://schemas.microsoft.com/office/drawing/2014/main" id="{ADEDA63E-3569-A0A7-6AD8-2E452FF73B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90579" y="2969055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30">
            <a:extLst>
              <a:ext uri="{FF2B5EF4-FFF2-40B4-BE49-F238E27FC236}">
                <a16:creationId xmlns:a16="http://schemas.microsoft.com/office/drawing/2014/main" id="{8608C2DB-ED6A-67FE-0AAB-FF657486005C}"/>
              </a:ext>
            </a:extLst>
          </p:cNvPr>
          <p:cNvSpPr txBox="1"/>
          <p:nvPr/>
        </p:nvSpPr>
        <p:spPr>
          <a:xfrm flipH="1">
            <a:off x="3984330" y="5258996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4C7ACD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6" name="ZoneTexte 31">
            <a:extLst>
              <a:ext uri="{FF2B5EF4-FFF2-40B4-BE49-F238E27FC236}">
                <a16:creationId xmlns:a16="http://schemas.microsoft.com/office/drawing/2014/main" id="{32308C47-3B85-7670-F968-720A90DF9196}"/>
              </a:ext>
            </a:extLst>
          </p:cNvPr>
          <p:cNvSpPr txBox="1"/>
          <p:nvPr/>
        </p:nvSpPr>
        <p:spPr>
          <a:xfrm flipH="1">
            <a:off x="4399752" y="4311859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FF8A38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7" name="ZoneTexte 32">
            <a:extLst>
              <a:ext uri="{FF2B5EF4-FFF2-40B4-BE49-F238E27FC236}">
                <a16:creationId xmlns:a16="http://schemas.microsoft.com/office/drawing/2014/main" id="{37B342FA-B278-1DE5-C12A-752AF4426ED6}"/>
              </a:ext>
            </a:extLst>
          </p:cNvPr>
          <p:cNvSpPr txBox="1"/>
          <p:nvPr/>
        </p:nvSpPr>
        <p:spPr>
          <a:xfrm flipH="1">
            <a:off x="4910754" y="3126332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888888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5AEFF0F4-0EBF-0188-02AF-3563080F7836}"/>
              </a:ext>
            </a:extLst>
          </p:cNvPr>
          <p:cNvSpPr txBox="1"/>
          <p:nvPr/>
        </p:nvSpPr>
        <p:spPr>
          <a:xfrm>
            <a:off x="288455" y="5169966"/>
            <a:ext cx="365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4E7ED4"/>
                </a:solidFill>
                <a:latin typeface="Gotham HTF"/>
              </a:rPr>
              <a:t>Sensores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Dispositivos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IoT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coletando dados e transmitindo para um servidor</a:t>
            </a:r>
          </a:p>
        </p:txBody>
      </p:sp>
      <p:sp>
        <p:nvSpPr>
          <p:cNvPr id="60" name="TextBox 37">
            <a:extLst>
              <a:ext uri="{FF2B5EF4-FFF2-40B4-BE49-F238E27FC236}">
                <a16:creationId xmlns:a16="http://schemas.microsoft.com/office/drawing/2014/main" id="{61B6DE1D-3731-0BDC-060B-86C0AD491981}"/>
              </a:ext>
            </a:extLst>
          </p:cNvPr>
          <p:cNvSpPr txBox="1"/>
          <p:nvPr/>
        </p:nvSpPr>
        <p:spPr>
          <a:xfrm>
            <a:off x="-568848" y="4222829"/>
            <a:ext cx="489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FE8635"/>
                </a:solidFill>
                <a:latin typeface="Gotham HTF"/>
              </a:rPr>
              <a:t>Bases de Dados | Big Data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Bancos de dados com informações históricas</a:t>
            </a: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62E94C73-D408-694C-2BC8-137A790D2775}"/>
              </a:ext>
            </a:extLst>
          </p:cNvPr>
          <p:cNvSpPr txBox="1"/>
          <p:nvPr/>
        </p:nvSpPr>
        <p:spPr>
          <a:xfrm>
            <a:off x="12082" y="3037303"/>
            <a:ext cx="489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 err="1">
                <a:solidFill>
                  <a:srgbClr val="818181"/>
                </a:solidFill>
                <a:latin typeface="Gotham HTF"/>
              </a:rPr>
              <a:t>Analytics</a:t>
            </a:r>
            <a:r>
              <a:rPr lang="pt-BR" b="1" dirty="0">
                <a:solidFill>
                  <a:srgbClr val="818181"/>
                </a:solidFill>
                <a:latin typeface="Gotham HTF"/>
              </a:rPr>
              <a:t> | Técnicas de ML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Aqui aplicamos técnicas de processamento de dados e ML para chegarmos a uma conclusão</a:t>
            </a:r>
          </a:p>
        </p:txBody>
      </p:sp>
    </p:spTree>
    <p:extLst>
      <p:ext uri="{BB962C8B-B14F-4D97-AF65-F5344CB8AC3E}">
        <p14:creationId xmlns:p14="http://schemas.microsoft.com/office/powerpoint/2010/main" val="1413185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AA61335-75F6-2130-DDBF-83587CB43E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47" name="Flèche : haut 10">
            <a:extLst>
              <a:ext uri="{FF2B5EF4-FFF2-40B4-BE49-F238E27FC236}">
                <a16:creationId xmlns:a16="http://schemas.microsoft.com/office/drawing/2014/main" id="{6024901E-2708-2BFE-361B-A8A4810BA99C}"/>
              </a:ext>
            </a:extLst>
          </p:cNvPr>
          <p:cNvSpPr/>
          <p:nvPr/>
        </p:nvSpPr>
        <p:spPr>
          <a:xfrm>
            <a:off x="6564027" y="1700808"/>
            <a:ext cx="1512008" cy="4384648"/>
          </a:xfrm>
          <a:prstGeom prst="upArrow">
            <a:avLst/>
          </a:prstGeom>
          <a:gradFill flip="none" rotWithShape="1">
            <a:gsLst>
              <a:gs pos="1000">
                <a:srgbClr val="ED145B"/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lèche : haut 11">
            <a:extLst>
              <a:ext uri="{FF2B5EF4-FFF2-40B4-BE49-F238E27FC236}">
                <a16:creationId xmlns:a16="http://schemas.microsoft.com/office/drawing/2014/main" id="{DAF05F4D-616F-DE97-C9A8-73B8ADCD887A}"/>
              </a:ext>
            </a:extLst>
          </p:cNvPr>
          <p:cNvSpPr/>
          <p:nvPr/>
        </p:nvSpPr>
        <p:spPr>
          <a:xfrm>
            <a:off x="6117953" y="2766530"/>
            <a:ext cx="1512008" cy="3368115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èche : haut 12">
            <a:extLst>
              <a:ext uri="{FF2B5EF4-FFF2-40B4-BE49-F238E27FC236}">
                <a16:creationId xmlns:a16="http://schemas.microsoft.com/office/drawing/2014/main" id="{9CB33113-13E0-9D55-35CB-4A23236AAA42}"/>
              </a:ext>
            </a:extLst>
          </p:cNvPr>
          <p:cNvSpPr/>
          <p:nvPr/>
        </p:nvSpPr>
        <p:spPr>
          <a:xfrm>
            <a:off x="5671877" y="3828981"/>
            <a:ext cx="1512008" cy="2351581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èche : haut 13">
            <a:extLst>
              <a:ext uri="{FF2B5EF4-FFF2-40B4-BE49-F238E27FC236}">
                <a16:creationId xmlns:a16="http://schemas.microsoft.com/office/drawing/2014/main" id="{6148224B-095E-0F24-BFE5-D2E52B43B686}"/>
              </a:ext>
            </a:extLst>
          </p:cNvPr>
          <p:cNvSpPr/>
          <p:nvPr/>
        </p:nvSpPr>
        <p:spPr>
          <a:xfrm>
            <a:off x="5225802" y="4902212"/>
            <a:ext cx="1512008" cy="1336217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srgbClr val="4B7ACD"/>
              </a:solidFill>
              <a:latin typeface="Calibri" panose="020F0502020204030204"/>
            </a:endParaRPr>
          </a:p>
        </p:txBody>
      </p:sp>
      <p:cxnSp>
        <p:nvCxnSpPr>
          <p:cNvPr id="51" name="Connecteur droit 25">
            <a:extLst>
              <a:ext uri="{FF2B5EF4-FFF2-40B4-BE49-F238E27FC236}">
                <a16:creationId xmlns:a16="http://schemas.microsoft.com/office/drawing/2014/main" id="{0175A63D-7344-D2ED-FB81-1D514580AA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0754" y="5101718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26">
            <a:extLst>
              <a:ext uri="{FF2B5EF4-FFF2-40B4-BE49-F238E27FC236}">
                <a16:creationId xmlns:a16="http://schemas.microsoft.com/office/drawing/2014/main" id="{CA67CAAB-CDC1-D425-D228-6E49EA53C2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1699" y="4154581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27">
            <a:extLst>
              <a:ext uri="{FF2B5EF4-FFF2-40B4-BE49-F238E27FC236}">
                <a16:creationId xmlns:a16="http://schemas.microsoft.com/office/drawing/2014/main" id="{ADEDA63E-3569-A0A7-6AD8-2E452FF73B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90579" y="2969055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28">
            <a:extLst>
              <a:ext uri="{FF2B5EF4-FFF2-40B4-BE49-F238E27FC236}">
                <a16:creationId xmlns:a16="http://schemas.microsoft.com/office/drawing/2014/main" id="{BAE57A44-F2B5-F6AD-8C77-9168BBC281A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15919" y="1848584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30">
            <a:extLst>
              <a:ext uri="{FF2B5EF4-FFF2-40B4-BE49-F238E27FC236}">
                <a16:creationId xmlns:a16="http://schemas.microsoft.com/office/drawing/2014/main" id="{8608C2DB-ED6A-67FE-0AAB-FF657486005C}"/>
              </a:ext>
            </a:extLst>
          </p:cNvPr>
          <p:cNvSpPr txBox="1"/>
          <p:nvPr/>
        </p:nvSpPr>
        <p:spPr>
          <a:xfrm flipH="1">
            <a:off x="3984330" y="5258996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4C7ACD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6" name="ZoneTexte 31">
            <a:extLst>
              <a:ext uri="{FF2B5EF4-FFF2-40B4-BE49-F238E27FC236}">
                <a16:creationId xmlns:a16="http://schemas.microsoft.com/office/drawing/2014/main" id="{32308C47-3B85-7670-F968-720A90DF9196}"/>
              </a:ext>
            </a:extLst>
          </p:cNvPr>
          <p:cNvSpPr txBox="1"/>
          <p:nvPr/>
        </p:nvSpPr>
        <p:spPr>
          <a:xfrm flipH="1">
            <a:off x="4399752" y="4311859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FF8A38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7" name="ZoneTexte 32">
            <a:extLst>
              <a:ext uri="{FF2B5EF4-FFF2-40B4-BE49-F238E27FC236}">
                <a16:creationId xmlns:a16="http://schemas.microsoft.com/office/drawing/2014/main" id="{37B342FA-B278-1DE5-C12A-752AF4426ED6}"/>
              </a:ext>
            </a:extLst>
          </p:cNvPr>
          <p:cNvSpPr txBox="1"/>
          <p:nvPr/>
        </p:nvSpPr>
        <p:spPr>
          <a:xfrm flipH="1">
            <a:off x="4910754" y="3126332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888888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8" name="ZoneTexte 33">
            <a:extLst>
              <a:ext uri="{FF2B5EF4-FFF2-40B4-BE49-F238E27FC236}">
                <a16:creationId xmlns:a16="http://schemas.microsoft.com/office/drawing/2014/main" id="{FC15F9D0-14D0-0F55-070F-36EE2EAF9BB3}"/>
              </a:ext>
            </a:extLst>
          </p:cNvPr>
          <p:cNvSpPr txBox="1"/>
          <p:nvPr/>
        </p:nvSpPr>
        <p:spPr>
          <a:xfrm flipH="1">
            <a:off x="5281255" y="2005861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BA8C00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5AEFF0F4-0EBF-0188-02AF-3563080F7836}"/>
              </a:ext>
            </a:extLst>
          </p:cNvPr>
          <p:cNvSpPr txBox="1"/>
          <p:nvPr/>
        </p:nvSpPr>
        <p:spPr>
          <a:xfrm>
            <a:off x="288455" y="5169966"/>
            <a:ext cx="365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4E7ED4"/>
                </a:solidFill>
                <a:latin typeface="Gotham HTF"/>
              </a:rPr>
              <a:t>Sensores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Dispositivos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IoT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coletando dados e transmitindo para um servidor</a:t>
            </a:r>
          </a:p>
        </p:txBody>
      </p:sp>
      <p:sp>
        <p:nvSpPr>
          <p:cNvPr id="60" name="TextBox 37">
            <a:extLst>
              <a:ext uri="{FF2B5EF4-FFF2-40B4-BE49-F238E27FC236}">
                <a16:creationId xmlns:a16="http://schemas.microsoft.com/office/drawing/2014/main" id="{61B6DE1D-3731-0BDC-060B-86C0AD491981}"/>
              </a:ext>
            </a:extLst>
          </p:cNvPr>
          <p:cNvSpPr txBox="1"/>
          <p:nvPr/>
        </p:nvSpPr>
        <p:spPr>
          <a:xfrm>
            <a:off x="-568848" y="4222829"/>
            <a:ext cx="489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FE8635"/>
                </a:solidFill>
                <a:latin typeface="Gotham HTF"/>
              </a:rPr>
              <a:t>Bases de Dados | Big Data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Bancos de dados com informações históricas</a:t>
            </a: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62E94C73-D408-694C-2BC8-137A790D2775}"/>
              </a:ext>
            </a:extLst>
          </p:cNvPr>
          <p:cNvSpPr txBox="1"/>
          <p:nvPr/>
        </p:nvSpPr>
        <p:spPr>
          <a:xfrm>
            <a:off x="12082" y="3037303"/>
            <a:ext cx="489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 err="1">
                <a:solidFill>
                  <a:srgbClr val="818181"/>
                </a:solidFill>
                <a:latin typeface="Gotham HTF"/>
              </a:rPr>
              <a:t>Analytics</a:t>
            </a:r>
            <a:r>
              <a:rPr lang="pt-BR" b="1" dirty="0">
                <a:solidFill>
                  <a:srgbClr val="818181"/>
                </a:solidFill>
                <a:latin typeface="Gotham HTF"/>
              </a:rPr>
              <a:t> | Técnicas de ML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Aqui aplicamos técnicas de processamento de dados e ML para chegarmos a uma conclusão</a:t>
            </a:r>
          </a:p>
        </p:txBody>
      </p:sp>
      <p:sp>
        <p:nvSpPr>
          <p:cNvPr id="62" name="TextBox 37">
            <a:extLst>
              <a:ext uri="{FF2B5EF4-FFF2-40B4-BE49-F238E27FC236}">
                <a16:creationId xmlns:a16="http://schemas.microsoft.com/office/drawing/2014/main" id="{CDBE073A-E5D3-0A6E-6BFD-F1D17FBB4B50}"/>
              </a:ext>
            </a:extLst>
          </p:cNvPr>
          <p:cNvSpPr txBox="1"/>
          <p:nvPr/>
        </p:nvSpPr>
        <p:spPr>
          <a:xfrm>
            <a:off x="395536" y="1916832"/>
            <a:ext cx="489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BA8C00"/>
                </a:solidFill>
                <a:latin typeface="Gotham HTF"/>
              </a:rPr>
              <a:t>Soluções Baseadas em IA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Desenvolvemos aplicativos e sistemas utilizando os modelos de resultantes do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Analytics</a:t>
            </a:r>
            <a:endParaRPr lang="pt-BR" dirty="0">
              <a:solidFill>
                <a:prstClr val="black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463981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Machine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Learning?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ED265B"/>
                </a:solidFill>
                <a:latin typeface="Gotham HTF Light"/>
                <a:cs typeface="Gotham HTF Light"/>
              </a:rPr>
              <a:t>É um paradigma da computação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E95D28-8087-F9B6-7B4D-8BA054F96B52}"/>
              </a:ext>
            </a:extLst>
          </p:cNvPr>
          <p:cNvSpPr txBox="1"/>
          <p:nvPr/>
        </p:nvSpPr>
        <p:spPr>
          <a:xfrm>
            <a:off x="4427984" y="764704"/>
            <a:ext cx="2448272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 mas eim?</a:t>
            </a:r>
          </a:p>
        </p:txBody>
      </p:sp>
      <p:grpSp>
        <p:nvGrpSpPr>
          <p:cNvPr id="60" name="Automa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5409E69-47C7-C503-BDC4-D7CFA564888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8952" y="2354892"/>
            <a:ext cx="324716" cy="508721"/>
            <a:chOff x="6967538" y="5295900"/>
            <a:chExt cx="523875" cy="820738"/>
          </a:xfrm>
          <a:solidFill>
            <a:schemeClr val="lt1"/>
          </a:solidFill>
        </p:grpSpPr>
        <p:sp>
          <p:nvSpPr>
            <p:cNvPr id="61" name="Freeform 107">
              <a:extLst>
                <a:ext uri="{FF2B5EF4-FFF2-40B4-BE49-F238E27FC236}">
                  <a16:creationId xmlns:a16="http://schemas.microsoft.com/office/drawing/2014/main" id="{F96B6B37-4088-F702-BF31-CE9C7A62C6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2301" y="6038850"/>
              <a:ext cx="422275" cy="77788"/>
            </a:xfrm>
            <a:custGeom>
              <a:avLst/>
              <a:gdLst>
                <a:gd name="T0" fmla="*/ 16 w 308"/>
                <a:gd name="T1" fmla="*/ 40 h 57"/>
                <a:gd name="T2" fmla="*/ 291 w 308"/>
                <a:gd name="T3" fmla="*/ 40 h 57"/>
                <a:gd name="T4" fmla="*/ 291 w 308"/>
                <a:gd name="T5" fmla="*/ 26 h 57"/>
                <a:gd name="T6" fmla="*/ 282 w 308"/>
                <a:gd name="T7" fmla="*/ 17 h 57"/>
                <a:gd name="T8" fmla="*/ 25 w 308"/>
                <a:gd name="T9" fmla="*/ 17 h 57"/>
                <a:gd name="T10" fmla="*/ 16 w 308"/>
                <a:gd name="T11" fmla="*/ 26 h 57"/>
                <a:gd name="T12" fmla="*/ 16 w 308"/>
                <a:gd name="T13" fmla="*/ 40 h 57"/>
                <a:gd name="T14" fmla="*/ 308 w 308"/>
                <a:gd name="T15" fmla="*/ 57 h 57"/>
                <a:gd name="T16" fmla="*/ 0 w 308"/>
                <a:gd name="T17" fmla="*/ 57 h 57"/>
                <a:gd name="T18" fmla="*/ 0 w 308"/>
                <a:gd name="T19" fmla="*/ 26 h 57"/>
                <a:gd name="T20" fmla="*/ 25 w 308"/>
                <a:gd name="T21" fmla="*/ 0 h 57"/>
                <a:gd name="T22" fmla="*/ 282 w 308"/>
                <a:gd name="T23" fmla="*/ 0 h 57"/>
                <a:gd name="T24" fmla="*/ 308 w 308"/>
                <a:gd name="T25" fmla="*/ 26 h 57"/>
                <a:gd name="T26" fmla="*/ 308 w 308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8" h="57">
                  <a:moveTo>
                    <a:pt x="16" y="40"/>
                  </a:moveTo>
                  <a:lnTo>
                    <a:pt x="291" y="40"/>
                  </a:lnTo>
                  <a:lnTo>
                    <a:pt x="291" y="26"/>
                  </a:lnTo>
                  <a:cubicBezTo>
                    <a:pt x="291" y="21"/>
                    <a:pt x="287" y="17"/>
                    <a:pt x="282" y="17"/>
                  </a:cubicBezTo>
                  <a:lnTo>
                    <a:pt x="25" y="17"/>
                  </a:lnTo>
                  <a:cubicBezTo>
                    <a:pt x="20" y="17"/>
                    <a:pt x="16" y="21"/>
                    <a:pt x="16" y="26"/>
                  </a:cubicBezTo>
                  <a:lnTo>
                    <a:pt x="16" y="40"/>
                  </a:lnTo>
                  <a:close/>
                  <a:moveTo>
                    <a:pt x="308" y="57"/>
                  </a:moveTo>
                  <a:lnTo>
                    <a:pt x="0" y="57"/>
                  </a:lnTo>
                  <a:lnTo>
                    <a:pt x="0" y="26"/>
                  </a:lnTo>
                  <a:cubicBezTo>
                    <a:pt x="0" y="12"/>
                    <a:pt x="11" y="0"/>
                    <a:pt x="25" y="0"/>
                  </a:cubicBezTo>
                  <a:lnTo>
                    <a:pt x="282" y="0"/>
                  </a:lnTo>
                  <a:cubicBezTo>
                    <a:pt x="296" y="0"/>
                    <a:pt x="308" y="12"/>
                    <a:pt x="308" y="26"/>
                  </a:cubicBezTo>
                  <a:lnTo>
                    <a:pt x="30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 108">
              <a:extLst>
                <a:ext uri="{FF2B5EF4-FFF2-40B4-BE49-F238E27FC236}">
                  <a16:creationId xmlns:a16="http://schemas.microsoft.com/office/drawing/2014/main" id="{F7716AFC-D305-15EB-7029-68A8C48259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3576" y="5994400"/>
              <a:ext cx="339725" cy="66675"/>
            </a:xfrm>
            <a:custGeom>
              <a:avLst/>
              <a:gdLst>
                <a:gd name="T0" fmla="*/ 16 w 248"/>
                <a:gd name="T1" fmla="*/ 32 h 49"/>
                <a:gd name="T2" fmla="*/ 231 w 248"/>
                <a:gd name="T3" fmla="*/ 32 h 49"/>
                <a:gd name="T4" fmla="*/ 231 w 248"/>
                <a:gd name="T5" fmla="*/ 16 h 49"/>
                <a:gd name="T6" fmla="*/ 16 w 248"/>
                <a:gd name="T7" fmla="*/ 16 h 49"/>
                <a:gd name="T8" fmla="*/ 16 w 248"/>
                <a:gd name="T9" fmla="*/ 32 h 49"/>
                <a:gd name="T10" fmla="*/ 248 w 248"/>
                <a:gd name="T11" fmla="*/ 49 h 49"/>
                <a:gd name="T12" fmla="*/ 0 w 248"/>
                <a:gd name="T13" fmla="*/ 49 h 49"/>
                <a:gd name="T14" fmla="*/ 0 w 248"/>
                <a:gd name="T15" fmla="*/ 16 h 49"/>
                <a:gd name="T16" fmla="*/ 16 w 248"/>
                <a:gd name="T17" fmla="*/ 0 h 49"/>
                <a:gd name="T18" fmla="*/ 231 w 248"/>
                <a:gd name="T19" fmla="*/ 0 h 49"/>
                <a:gd name="T20" fmla="*/ 248 w 248"/>
                <a:gd name="T21" fmla="*/ 16 h 49"/>
                <a:gd name="T22" fmla="*/ 248 w 248"/>
                <a:gd name="T2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8" h="49">
                  <a:moveTo>
                    <a:pt x="16" y="32"/>
                  </a:moveTo>
                  <a:lnTo>
                    <a:pt x="231" y="32"/>
                  </a:lnTo>
                  <a:lnTo>
                    <a:pt x="231" y="16"/>
                  </a:lnTo>
                  <a:lnTo>
                    <a:pt x="16" y="16"/>
                  </a:lnTo>
                  <a:lnTo>
                    <a:pt x="16" y="32"/>
                  </a:lnTo>
                  <a:close/>
                  <a:moveTo>
                    <a:pt x="248" y="49"/>
                  </a:moveTo>
                  <a:lnTo>
                    <a:pt x="0" y="49"/>
                  </a:lnTo>
                  <a:lnTo>
                    <a:pt x="0" y="16"/>
                  </a:lnTo>
                  <a:cubicBezTo>
                    <a:pt x="0" y="7"/>
                    <a:pt x="7" y="0"/>
                    <a:pt x="16" y="0"/>
                  </a:cubicBezTo>
                  <a:lnTo>
                    <a:pt x="231" y="0"/>
                  </a:lnTo>
                  <a:cubicBezTo>
                    <a:pt x="240" y="0"/>
                    <a:pt x="248" y="7"/>
                    <a:pt x="248" y="16"/>
                  </a:cubicBezTo>
                  <a:lnTo>
                    <a:pt x="248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 109">
              <a:extLst>
                <a:ext uri="{FF2B5EF4-FFF2-40B4-BE49-F238E27FC236}">
                  <a16:creationId xmlns:a16="http://schemas.microsoft.com/office/drawing/2014/main" id="{434EAB68-68C0-D322-39E6-0242F8AE6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6126" y="5727700"/>
              <a:ext cx="174625" cy="288925"/>
            </a:xfrm>
            <a:custGeom>
              <a:avLst/>
              <a:gdLst>
                <a:gd name="T0" fmla="*/ 16 w 128"/>
                <a:gd name="T1" fmla="*/ 195 h 211"/>
                <a:gd name="T2" fmla="*/ 111 w 128"/>
                <a:gd name="T3" fmla="*/ 195 h 211"/>
                <a:gd name="T4" fmla="*/ 111 w 128"/>
                <a:gd name="T5" fmla="*/ 61 h 211"/>
                <a:gd name="T6" fmla="*/ 67 w 128"/>
                <a:gd name="T7" fmla="*/ 17 h 211"/>
                <a:gd name="T8" fmla="*/ 61 w 128"/>
                <a:gd name="T9" fmla="*/ 17 h 211"/>
                <a:gd name="T10" fmla="*/ 16 w 128"/>
                <a:gd name="T11" fmla="*/ 61 h 211"/>
                <a:gd name="T12" fmla="*/ 16 w 128"/>
                <a:gd name="T13" fmla="*/ 195 h 211"/>
                <a:gd name="T14" fmla="*/ 128 w 128"/>
                <a:gd name="T15" fmla="*/ 211 h 211"/>
                <a:gd name="T16" fmla="*/ 0 w 128"/>
                <a:gd name="T17" fmla="*/ 211 h 211"/>
                <a:gd name="T18" fmla="*/ 0 w 128"/>
                <a:gd name="T19" fmla="*/ 61 h 211"/>
                <a:gd name="T20" fmla="*/ 61 w 128"/>
                <a:gd name="T21" fmla="*/ 0 h 211"/>
                <a:gd name="T22" fmla="*/ 67 w 128"/>
                <a:gd name="T23" fmla="*/ 0 h 211"/>
                <a:gd name="T24" fmla="*/ 128 w 128"/>
                <a:gd name="T25" fmla="*/ 61 h 211"/>
                <a:gd name="T26" fmla="*/ 128 w 128"/>
                <a:gd name="T2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11">
                  <a:moveTo>
                    <a:pt x="16" y="195"/>
                  </a:moveTo>
                  <a:lnTo>
                    <a:pt x="111" y="195"/>
                  </a:lnTo>
                  <a:lnTo>
                    <a:pt x="111" y="61"/>
                  </a:lnTo>
                  <a:cubicBezTo>
                    <a:pt x="111" y="36"/>
                    <a:pt x="91" y="17"/>
                    <a:pt x="67" y="17"/>
                  </a:cubicBezTo>
                  <a:lnTo>
                    <a:pt x="61" y="17"/>
                  </a:lnTo>
                  <a:cubicBezTo>
                    <a:pt x="36" y="17"/>
                    <a:pt x="16" y="36"/>
                    <a:pt x="16" y="61"/>
                  </a:cubicBezTo>
                  <a:lnTo>
                    <a:pt x="16" y="195"/>
                  </a:lnTo>
                  <a:close/>
                  <a:moveTo>
                    <a:pt x="128" y="211"/>
                  </a:moveTo>
                  <a:lnTo>
                    <a:pt x="0" y="211"/>
                  </a:lnTo>
                  <a:lnTo>
                    <a:pt x="0" y="61"/>
                  </a:lnTo>
                  <a:cubicBezTo>
                    <a:pt x="0" y="27"/>
                    <a:pt x="27" y="0"/>
                    <a:pt x="61" y="0"/>
                  </a:cubicBezTo>
                  <a:lnTo>
                    <a:pt x="67" y="0"/>
                  </a:lnTo>
                  <a:cubicBezTo>
                    <a:pt x="100" y="0"/>
                    <a:pt x="128" y="27"/>
                    <a:pt x="128" y="61"/>
                  </a:cubicBezTo>
                  <a:lnTo>
                    <a:pt x="128" y="21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 110">
              <a:extLst>
                <a:ext uri="{FF2B5EF4-FFF2-40B4-BE49-F238E27FC236}">
                  <a16:creationId xmlns:a16="http://schemas.microsoft.com/office/drawing/2014/main" id="{1724AA91-AAA5-0A55-D95F-315FA7CA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538" y="5597525"/>
              <a:ext cx="212725" cy="211138"/>
            </a:xfrm>
            <a:custGeom>
              <a:avLst/>
              <a:gdLst>
                <a:gd name="T0" fmla="*/ 104 w 155"/>
                <a:gd name="T1" fmla="*/ 154 h 154"/>
                <a:gd name="T2" fmla="*/ 98 w 155"/>
                <a:gd name="T3" fmla="*/ 152 h 154"/>
                <a:gd name="T4" fmla="*/ 14 w 155"/>
                <a:gd name="T5" fmla="*/ 68 h 154"/>
                <a:gd name="T6" fmla="*/ 14 w 155"/>
                <a:gd name="T7" fmla="*/ 14 h 154"/>
                <a:gd name="T8" fmla="*/ 68 w 155"/>
                <a:gd name="T9" fmla="*/ 14 h 154"/>
                <a:gd name="T10" fmla="*/ 152 w 155"/>
                <a:gd name="T11" fmla="*/ 99 h 154"/>
                <a:gd name="T12" fmla="*/ 151 w 155"/>
                <a:gd name="T13" fmla="*/ 110 h 154"/>
                <a:gd name="T14" fmla="*/ 140 w 155"/>
                <a:gd name="T15" fmla="*/ 110 h 154"/>
                <a:gd name="T16" fmla="*/ 56 w 155"/>
                <a:gd name="T17" fmla="*/ 26 h 154"/>
                <a:gd name="T18" fmla="*/ 26 w 155"/>
                <a:gd name="T19" fmla="*/ 26 h 154"/>
                <a:gd name="T20" fmla="*/ 26 w 155"/>
                <a:gd name="T21" fmla="*/ 56 h 154"/>
                <a:gd name="T22" fmla="*/ 110 w 155"/>
                <a:gd name="T23" fmla="*/ 140 h 154"/>
                <a:gd name="T24" fmla="*/ 110 w 155"/>
                <a:gd name="T25" fmla="*/ 152 h 154"/>
                <a:gd name="T26" fmla="*/ 104 w 155"/>
                <a:gd name="T2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4">
                  <a:moveTo>
                    <a:pt x="104" y="154"/>
                  </a:moveTo>
                  <a:cubicBezTo>
                    <a:pt x="102" y="154"/>
                    <a:pt x="99" y="153"/>
                    <a:pt x="98" y="152"/>
                  </a:cubicBezTo>
                  <a:lnTo>
                    <a:pt x="14" y="68"/>
                  </a:lnTo>
                  <a:cubicBezTo>
                    <a:pt x="0" y="53"/>
                    <a:pt x="0" y="29"/>
                    <a:pt x="14" y="14"/>
                  </a:cubicBezTo>
                  <a:cubicBezTo>
                    <a:pt x="29" y="0"/>
                    <a:pt x="53" y="0"/>
                    <a:pt x="68" y="14"/>
                  </a:cubicBezTo>
                  <a:lnTo>
                    <a:pt x="152" y="99"/>
                  </a:lnTo>
                  <a:cubicBezTo>
                    <a:pt x="155" y="102"/>
                    <a:pt x="155" y="107"/>
                    <a:pt x="151" y="110"/>
                  </a:cubicBezTo>
                  <a:cubicBezTo>
                    <a:pt x="148" y="114"/>
                    <a:pt x="143" y="114"/>
                    <a:pt x="140" y="110"/>
                  </a:cubicBezTo>
                  <a:lnTo>
                    <a:pt x="56" y="26"/>
                  </a:lnTo>
                  <a:cubicBezTo>
                    <a:pt x="48" y="18"/>
                    <a:pt x="34" y="18"/>
                    <a:pt x="26" y="26"/>
                  </a:cubicBezTo>
                  <a:cubicBezTo>
                    <a:pt x="18" y="34"/>
                    <a:pt x="18" y="48"/>
                    <a:pt x="26" y="56"/>
                  </a:cubicBezTo>
                  <a:lnTo>
                    <a:pt x="110" y="140"/>
                  </a:lnTo>
                  <a:cubicBezTo>
                    <a:pt x="113" y="143"/>
                    <a:pt x="113" y="148"/>
                    <a:pt x="110" y="152"/>
                  </a:cubicBezTo>
                  <a:cubicBezTo>
                    <a:pt x="108" y="153"/>
                    <a:pt x="106" y="154"/>
                    <a:pt x="104" y="1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 111">
              <a:extLst>
                <a:ext uri="{FF2B5EF4-FFF2-40B4-BE49-F238E27FC236}">
                  <a16:creationId xmlns:a16="http://schemas.microsoft.com/office/drawing/2014/main" id="{287FCAC8-C252-FFD7-0CF6-7D5BC109B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8651" y="5402263"/>
              <a:ext cx="211138" cy="249238"/>
            </a:xfrm>
            <a:custGeom>
              <a:avLst/>
              <a:gdLst>
                <a:gd name="T0" fmla="*/ 67 w 154"/>
                <a:gd name="T1" fmla="*/ 182 h 182"/>
                <a:gd name="T2" fmla="*/ 63 w 154"/>
                <a:gd name="T3" fmla="*/ 181 h 182"/>
                <a:gd name="T4" fmla="*/ 60 w 154"/>
                <a:gd name="T5" fmla="*/ 169 h 182"/>
                <a:gd name="T6" fmla="*/ 134 w 154"/>
                <a:gd name="T7" fmla="*/ 42 h 182"/>
                <a:gd name="T8" fmla="*/ 128 w 154"/>
                <a:gd name="T9" fmla="*/ 20 h 182"/>
                <a:gd name="T10" fmla="*/ 106 w 154"/>
                <a:gd name="T11" fmla="*/ 26 h 182"/>
                <a:gd name="T12" fmla="*/ 16 w 154"/>
                <a:gd name="T13" fmla="*/ 172 h 182"/>
                <a:gd name="T14" fmla="*/ 5 w 154"/>
                <a:gd name="T15" fmla="*/ 174 h 182"/>
                <a:gd name="T16" fmla="*/ 2 w 154"/>
                <a:gd name="T17" fmla="*/ 163 h 182"/>
                <a:gd name="T18" fmla="*/ 91 w 154"/>
                <a:gd name="T19" fmla="*/ 17 h 182"/>
                <a:gd name="T20" fmla="*/ 111 w 154"/>
                <a:gd name="T21" fmla="*/ 2 h 182"/>
                <a:gd name="T22" fmla="*/ 136 w 154"/>
                <a:gd name="T23" fmla="*/ 5 h 182"/>
                <a:gd name="T24" fmla="*/ 151 w 154"/>
                <a:gd name="T25" fmla="*/ 25 h 182"/>
                <a:gd name="T26" fmla="*/ 148 w 154"/>
                <a:gd name="T27" fmla="*/ 50 h 182"/>
                <a:gd name="T28" fmla="*/ 74 w 154"/>
                <a:gd name="T29" fmla="*/ 178 h 182"/>
                <a:gd name="T30" fmla="*/ 67 w 154"/>
                <a:gd name="T3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4" h="182">
                  <a:moveTo>
                    <a:pt x="67" y="182"/>
                  </a:moveTo>
                  <a:cubicBezTo>
                    <a:pt x="66" y="182"/>
                    <a:pt x="64" y="181"/>
                    <a:pt x="63" y="181"/>
                  </a:cubicBezTo>
                  <a:cubicBezTo>
                    <a:pt x="59" y="178"/>
                    <a:pt x="58" y="173"/>
                    <a:pt x="60" y="169"/>
                  </a:cubicBezTo>
                  <a:lnTo>
                    <a:pt x="134" y="42"/>
                  </a:lnTo>
                  <a:cubicBezTo>
                    <a:pt x="138" y="34"/>
                    <a:pt x="135" y="24"/>
                    <a:pt x="128" y="20"/>
                  </a:cubicBezTo>
                  <a:cubicBezTo>
                    <a:pt x="120" y="15"/>
                    <a:pt x="110" y="18"/>
                    <a:pt x="106" y="26"/>
                  </a:cubicBezTo>
                  <a:lnTo>
                    <a:pt x="16" y="172"/>
                  </a:lnTo>
                  <a:cubicBezTo>
                    <a:pt x="14" y="175"/>
                    <a:pt x="9" y="177"/>
                    <a:pt x="5" y="174"/>
                  </a:cubicBezTo>
                  <a:cubicBezTo>
                    <a:pt x="1" y="172"/>
                    <a:pt x="0" y="167"/>
                    <a:pt x="2" y="163"/>
                  </a:cubicBezTo>
                  <a:lnTo>
                    <a:pt x="91" y="17"/>
                  </a:lnTo>
                  <a:cubicBezTo>
                    <a:pt x="95" y="10"/>
                    <a:pt x="103" y="4"/>
                    <a:pt x="111" y="2"/>
                  </a:cubicBezTo>
                  <a:cubicBezTo>
                    <a:pt x="120" y="0"/>
                    <a:pt x="128" y="1"/>
                    <a:pt x="136" y="5"/>
                  </a:cubicBezTo>
                  <a:cubicBezTo>
                    <a:pt x="144" y="10"/>
                    <a:pt x="149" y="17"/>
                    <a:pt x="151" y="25"/>
                  </a:cubicBezTo>
                  <a:cubicBezTo>
                    <a:pt x="154" y="34"/>
                    <a:pt x="152" y="43"/>
                    <a:pt x="148" y="50"/>
                  </a:cubicBezTo>
                  <a:lnTo>
                    <a:pt x="74" y="178"/>
                  </a:lnTo>
                  <a:cubicBezTo>
                    <a:pt x="73" y="180"/>
                    <a:pt x="70" y="182"/>
                    <a:pt x="67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 112">
              <a:extLst>
                <a:ext uri="{FF2B5EF4-FFF2-40B4-BE49-F238E27FC236}">
                  <a16:creationId xmlns:a16="http://schemas.microsoft.com/office/drawing/2014/main" id="{580527D9-9472-8C87-E186-9AC2FC160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5402263"/>
              <a:ext cx="146050" cy="82550"/>
            </a:xfrm>
            <a:custGeom>
              <a:avLst/>
              <a:gdLst>
                <a:gd name="T0" fmla="*/ 77 w 107"/>
                <a:gd name="T1" fmla="*/ 60 h 60"/>
                <a:gd name="T2" fmla="*/ 24 w 107"/>
                <a:gd name="T3" fmla="*/ 60 h 60"/>
                <a:gd name="T4" fmla="*/ 16 w 107"/>
                <a:gd name="T5" fmla="*/ 52 h 60"/>
                <a:gd name="T6" fmla="*/ 24 w 107"/>
                <a:gd name="T7" fmla="*/ 43 h 60"/>
                <a:gd name="T8" fmla="*/ 77 w 107"/>
                <a:gd name="T9" fmla="*/ 43 h 60"/>
                <a:gd name="T10" fmla="*/ 91 w 107"/>
                <a:gd name="T11" fmla="*/ 30 h 60"/>
                <a:gd name="T12" fmla="*/ 77 w 107"/>
                <a:gd name="T13" fmla="*/ 17 h 60"/>
                <a:gd name="T14" fmla="*/ 8 w 107"/>
                <a:gd name="T15" fmla="*/ 17 h 60"/>
                <a:gd name="T16" fmla="*/ 0 w 107"/>
                <a:gd name="T17" fmla="*/ 8 h 60"/>
                <a:gd name="T18" fmla="*/ 8 w 107"/>
                <a:gd name="T19" fmla="*/ 0 h 60"/>
                <a:gd name="T20" fmla="*/ 77 w 107"/>
                <a:gd name="T21" fmla="*/ 0 h 60"/>
                <a:gd name="T22" fmla="*/ 107 w 107"/>
                <a:gd name="T23" fmla="*/ 30 h 60"/>
                <a:gd name="T24" fmla="*/ 77 w 107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60">
                  <a:moveTo>
                    <a:pt x="77" y="60"/>
                  </a:moveTo>
                  <a:lnTo>
                    <a:pt x="24" y="60"/>
                  </a:lnTo>
                  <a:cubicBezTo>
                    <a:pt x="19" y="60"/>
                    <a:pt x="16" y="56"/>
                    <a:pt x="16" y="52"/>
                  </a:cubicBezTo>
                  <a:cubicBezTo>
                    <a:pt x="16" y="47"/>
                    <a:pt x="19" y="43"/>
                    <a:pt x="24" y="43"/>
                  </a:cubicBezTo>
                  <a:lnTo>
                    <a:pt x="77" y="43"/>
                  </a:lnTo>
                  <a:cubicBezTo>
                    <a:pt x="85" y="43"/>
                    <a:pt x="91" y="37"/>
                    <a:pt x="91" y="30"/>
                  </a:cubicBezTo>
                  <a:cubicBezTo>
                    <a:pt x="91" y="23"/>
                    <a:pt x="85" y="17"/>
                    <a:pt x="77" y="17"/>
                  </a:cubicBezTo>
                  <a:lnTo>
                    <a:pt x="8" y="17"/>
                  </a:ln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lnTo>
                    <a:pt x="77" y="0"/>
                  </a:lnTo>
                  <a:cubicBezTo>
                    <a:pt x="94" y="0"/>
                    <a:pt x="107" y="13"/>
                    <a:pt x="107" y="30"/>
                  </a:cubicBezTo>
                  <a:cubicBezTo>
                    <a:pt x="107" y="46"/>
                    <a:pt x="94" y="60"/>
                    <a:pt x="7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 113">
              <a:extLst>
                <a:ext uri="{FF2B5EF4-FFF2-40B4-BE49-F238E27FC236}">
                  <a16:creationId xmlns:a16="http://schemas.microsoft.com/office/drawing/2014/main" id="{0ED01D91-F6FF-C072-3DE4-C421DDCC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5416550"/>
              <a:ext cx="104775" cy="52388"/>
            </a:xfrm>
            <a:custGeom>
              <a:avLst/>
              <a:gdLst>
                <a:gd name="T0" fmla="*/ 58 w 77"/>
                <a:gd name="T1" fmla="*/ 38 h 38"/>
                <a:gd name="T2" fmla="*/ 9 w 77"/>
                <a:gd name="T3" fmla="*/ 38 h 38"/>
                <a:gd name="T4" fmla="*/ 0 w 77"/>
                <a:gd name="T5" fmla="*/ 30 h 38"/>
                <a:gd name="T6" fmla="*/ 9 w 77"/>
                <a:gd name="T7" fmla="*/ 22 h 38"/>
                <a:gd name="T8" fmla="*/ 58 w 77"/>
                <a:gd name="T9" fmla="*/ 22 h 38"/>
                <a:gd name="T10" fmla="*/ 60 w 77"/>
                <a:gd name="T11" fmla="*/ 19 h 38"/>
                <a:gd name="T12" fmla="*/ 58 w 77"/>
                <a:gd name="T13" fmla="*/ 17 h 38"/>
                <a:gd name="T14" fmla="*/ 9 w 77"/>
                <a:gd name="T15" fmla="*/ 17 h 38"/>
                <a:gd name="T16" fmla="*/ 0 w 77"/>
                <a:gd name="T17" fmla="*/ 9 h 38"/>
                <a:gd name="T18" fmla="*/ 9 w 77"/>
                <a:gd name="T19" fmla="*/ 0 h 38"/>
                <a:gd name="T20" fmla="*/ 58 w 77"/>
                <a:gd name="T21" fmla="*/ 0 h 38"/>
                <a:gd name="T22" fmla="*/ 77 w 77"/>
                <a:gd name="T23" fmla="*/ 19 h 38"/>
                <a:gd name="T24" fmla="*/ 58 w 77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38">
                  <a:moveTo>
                    <a:pt x="58" y="38"/>
                  </a:moveTo>
                  <a:lnTo>
                    <a:pt x="9" y="38"/>
                  </a:lnTo>
                  <a:cubicBezTo>
                    <a:pt x="4" y="38"/>
                    <a:pt x="0" y="35"/>
                    <a:pt x="0" y="30"/>
                  </a:cubicBezTo>
                  <a:cubicBezTo>
                    <a:pt x="0" y="25"/>
                    <a:pt x="4" y="22"/>
                    <a:pt x="9" y="22"/>
                  </a:cubicBezTo>
                  <a:lnTo>
                    <a:pt x="58" y="22"/>
                  </a:lnTo>
                  <a:cubicBezTo>
                    <a:pt x="59" y="22"/>
                    <a:pt x="60" y="21"/>
                    <a:pt x="60" y="19"/>
                  </a:cubicBezTo>
                  <a:cubicBezTo>
                    <a:pt x="60" y="18"/>
                    <a:pt x="59" y="17"/>
                    <a:pt x="58" y="17"/>
                  </a:cubicBezTo>
                  <a:lnTo>
                    <a:pt x="9" y="17"/>
                  </a:ln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lnTo>
                    <a:pt x="58" y="0"/>
                  </a:lnTo>
                  <a:cubicBezTo>
                    <a:pt x="68" y="0"/>
                    <a:pt x="77" y="9"/>
                    <a:pt x="77" y="19"/>
                  </a:cubicBezTo>
                  <a:cubicBezTo>
                    <a:pt x="77" y="30"/>
                    <a:pt x="68" y="38"/>
                    <a:pt x="5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 114">
              <a:extLst>
                <a:ext uri="{FF2B5EF4-FFF2-40B4-BE49-F238E27FC236}">
                  <a16:creationId xmlns:a16="http://schemas.microsoft.com/office/drawing/2014/main" id="{F4CCB500-F77E-B151-2306-B38321932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5443538"/>
              <a:ext cx="212725" cy="147638"/>
            </a:xfrm>
            <a:custGeom>
              <a:avLst/>
              <a:gdLst>
                <a:gd name="T0" fmla="*/ 63 w 155"/>
                <a:gd name="T1" fmla="*/ 108 h 108"/>
                <a:gd name="T2" fmla="*/ 0 w 155"/>
                <a:gd name="T3" fmla="*/ 43 h 108"/>
                <a:gd name="T4" fmla="*/ 8 w 155"/>
                <a:gd name="T5" fmla="*/ 9 h 108"/>
                <a:gd name="T6" fmla="*/ 18 w 155"/>
                <a:gd name="T7" fmla="*/ 3 h 108"/>
                <a:gd name="T8" fmla="*/ 24 w 155"/>
                <a:gd name="T9" fmla="*/ 13 h 108"/>
                <a:gd name="T10" fmla="*/ 18 w 155"/>
                <a:gd name="T11" fmla="*/ 38 h 108"/>
                <a:gd name="T12" fmla="*/ 68 w 155"/>
                <a:gd name="T13" fmla="*/ 89 h 108"/>
                <a:gd name="T14" fmla="*/ 135 w 155"/>
                <a:gd name="T15" fmla="*/ 70 h 108"/>
                <a:gd name="T16" fmla="*/ 70 w 155"/>
                <a:gd name="T17" fmla="*/ 70 h 108"/>
                <a:gd name="T18" fmla="*/ 34 w 155"/>
                <a:gd name="T19" fmla="*/ 33 h 108"/>
                <a:gd name="T20" fmla="*/ 37 w 155"/>
                <a:gd name="T21" fmla="*/ 8 h 108"/>
                <a:gd name="T22" fmla="*/ 46 w 155"/>
                <a:gd name="T23" fmla="*/ 0 h 108"/>
                <a:gd name="T24" fmla="*/ 54 w 155"/>
                <a:gd name="T25" fmla="*/ 10 h 108"/>
                <a:gd name="T26" fmla="*/ 51 w 155"/>
                <a:gd name="T27" fmla="*/ 27 h 108"/>
                <a:gd name="T28" fmla="*/ 77 w 155"/>
                <a:gd name="T29" fmla="*/ 53 h 108"/>
                <a:gd name="T30" fmla="*/ 155 w 155"/>
                <a:gd name="T31" fmla="*/ 53 h 108"/>
                <a:gd name="T32" fmla="*/ 150 w 155"/>
                <a:gd name="T33" fmla="*/ 83 h 108"/>
                <a:gd name="T34" fmla="*/ 63 w 155"/>
                <a:gd name="T3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5" h="108">
                  <a:moveTo>
                    <a:pt x="63" y="108"/>
                  </a:moveTo>
                  <a:lnTo>
                    <a:pt x="0" y="43"/>
                  </a:lnTo>
                  <a:lnTo>
                    <a:pt x="8" y="9"/>
                  </a:lnTo>
                  <a:cubicBezTo>
                    <a:pt x="9" y="5"/>
                    <a:pt x="14" y="2"/>
                    <a:pt x="18" y="3"/>
                  </a:cubicBezTo>
                  <a:cubicBezTo>
                    <a:pt x="23" y="4"/>
                    <a:pt x="25" y="9"/>
                    <a:pt x="24" y="13"/>
                  </a:cubicBezTo>
                  <a:lnTo>
                    <a:pt x="18" y="38"/>
                  </a:lnTo>
                  <a:lnTo>
                    <a:pt x="68" y="89"/>
                  </a:lnTo>
                  <a:lnTo>
                    <a:pt x="135" y="70"/>
                  </a:lnTo>
                  <a:lnTo>
                    <a:pt x="70" y="70"/>
                  </a:lnTo>
                  <a:lnTo>
                    <a:pt x="34" y="33"/>
                  </a:lnTo>
                  <a:lnTo>
                    <a:pt x="37" y="8"/>
                  </a:lnTo>
                  <a:cubicBezTo>
                    <a:pt x="38" y="3"/>
                    <a:pt x="42" y="0"/>
                    <a:pt x="46" y="0"/>
                  </a:cubicBezTo>
                  <a:cubicBezTo>
                    <a:pt x="51" y="1"/>
                    <a:pt x="54" y="5"/>
                    <a:pt x="54" y="10"/>
                  </a:cubicBezTo>
                  <a:lnTo>
                    <a:pt x="51" y="27"/>
                  </a:lnTo>
                  <a:lnTo>
                    <a:pt x="77" y="53"/>
                  </a:lnTo>
                  <a:lnTo>
                    <a:pt x="155" y="53"/>
                  </a:lnTo>
                  <a:lnTo>
                    <a:pt x="150" y="83"/>
                  </a:lnTo>
                  <a:lnTo>
                    <a:pt x="63" y="10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 115">
              <a:extLst>
                <a:ext uri="{FF2B5EF4-FFF2-40B4-BE49-F238E27FC236}">
                  <a16:creationId xmlns:a16="http://schemas.microsoft.com/office/drawing/2014/main" id="{6D7E2B1F-9519-AA7E-7B3A-B09F8FED9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5295900"/>
              <a:ext cx="212725" cy="147638"/>
            </a:xfrm>
            <a:custGeom>
              <a:avLst/>
              <a:gdLst>
                <a:gd name="T0" fmla="*/ 44 w 155"/>
                <a:gd name="T1" fmla="*/ 107 h 107"/>
                <a:gd name="T2" fmla="*/ 36 w 155"/>
                <a:gd name="T3" fmla="*/ 99 h 107"/>
                <a:gd name="T4" fmla="*/ 34 w 155"/>
                <a:gd name="T5" fmla="*/ 74 h 107"/>
                <a:gd name="T6" fmla="*/ 70 w 155"/>
                <a:gd name="T7" fmla="*/ 38 h 107"/>
                <a:gd name="T8" fmla="*/ 135 w 155"/>
                <a:gd name="T9" fmla="*/ 38 h 107"/>
                <a:gd name="T10" fmla="*/ 68 w 155"/>
                <a:gd name="T11" fmla="*/ 18 h 107"/>
                <a:gd name="T12" fmla="*/ 18 w 155"/>
                <a:gd name="T13" fmla="*/ 69 h 107"/>
                <a:gd name="T14" fmla="*/ 24 w 155"/>
                <a:gd name="T15" fmla="*/ 95 h 107"/>
                <a:gd name="T16" fmla="*/ 18 w 155"/>
                <a:gd name="T17" fmla="*/ 105 h 107"/>
                <a:gd name="T18" fmla="*/ 8 w 155"/>
                <a:gd name="T19" fmla="*/ 99 h 107"/>
                <a:gd name="T20" fmla="*/ 0 w 155"/>
                <a:gd name="T21" fmla="*/ 64 h 107"/>
                <a:gd name="T22" fmla="*/ 63 w 155"/>
                <a:gd name="T23" fmla="*/ 0 h 107"/>
                <a:gd name="T24" fmla="*/ 150 w 155"/>
                <a:gd name="T25" fmla="*/ 24 h 107"/>
                <a:gd name="T26" fmla="*/ 155 w 155"/>
                <a:gd name="T27" fmla="*/ 54 h 107"/>
                <a:gd name="T28" fmla="*/ 77 w 155"/>
                <a:gd name="T29" fmla="*/ 54 h 107"/>
                <a:gd name="T30" fmla="*/ 51 w 155"/>
                <a:gd name="T31" fmla="*/ 81 h 107"/>
                <a:gd name="T32" fmla="*/ 53 w 155"/>
                <a:gd name="T33" fmla="*/ 98 h 107"/>
                <a:gd name="T34" fmla="*/ 45 w 155"/>
                <a:gd name="T35" fmla="*/ 107 h 107"/>
                <a:gd name="T36" fmla="*/ 44 w 155"/>
                <a:gd name="T3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107">
                  <a:moveTo>
                    <a:pt x="44" y="107"/>
                  </a:moveTo>
                  <a:cubicBezTo>
                    <a:pt x="40" y="107"/>
                    <a:pt x="37" y="104"/>
                    <a:pt x="36" y="99"/>
                  </a:cubicBezTo>
                  <a:lnTo>
                    <a:pt x="34" y="74"/>
                  </a:lnTo>
                  <a:lnTo>
                    <a:pt x="70" y="38"/>
                  </a:lnTo>
                  <a:lnTo>
                    <a:pt x="135" y="38"/>
                  </a:lnTo>
                  <a:lnTo>
                    <a:pt x="68" y="18"/>
                  </a:lnTo>
                  <a:lnTo>
                    <a:pt x="18" y="69"/>
                  </a:lnTo>
                  <a:lnTo>
                    <a:pt x="24" y="95"/>
                  </a:lnTo>
                  <a:cubicBezTo>
                    <a:pt x="25" y="99"/>
                    <a:pt x="23" y="104"/>
                    <a:pt x="18" y="105"/>
                  </a:cubicBezTo>
                  <a:cubicBezTo>
                    <a:pt x="14" y="106"/>
                    <a:pt x="9" y="103"/>
                    <a:pt x="8" y="99"/>
                  </a:cubicBezTo>
                  <a:lnTo>
                    <a:pt x="0" y="64"/>
                  </a:lnTo>
                  <a:lnTo>
                    <a:pt x="63" y="0"/>
                  </a:lnTo>
                  <a:lnTo>
                    <a:pt x="150" y="24"/>
                  </a:lnTo>
                  <a:lnTo>
                    <a:pt x="155" y="54"/>
                  </a:lnTo>
                  <a:lnTo>
                    <a:pt x="77" y="54"/>
                  </a:lnTo>
                  <a:lnTo>
                    <a:pt x="51" y="81"/>
                  </a:lnTo>
                  <a:lnTo>
                    <a:pt x="53" y="98"/>
                  </a:lnTo>
                  <a:cubicBezTo>
                    <a:pt x="53" y="102"/>
                    <a:pt x="50" y="106"/>
                    <a:pt x="45" y="107"/>
                  </a:cubicBezTo>
                  <a:cubicBezTo>
                    <a:pt x="45" y="107"/>
                    <a:pt x="45" y="107"/>
                    <a:pt x="4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 116">
              <a:extLst>
                <a:ext uri="{FF2B5EF4-FFF2-40B4-BE49-F238E27FC236}">
                  <a16:creationId xmlns:a16="http://schemas.microsoft.com/office/drawing/2014/main" id="{0C854A0A-22DC-A09C-527B-1C4F8CE2F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7876" y="5762625"/>
              <a:ext cx="111125" cy="111125"/>
            </a:xfrm>
            <a:custGeom>
              <a:avLst/>
              <a:gdLst>
                <a:gd name="T0" fmla="*/ 41 w 81"/>
                <a:gd name="T1" fmla="*/ 17 h 81"/>
                <a:gd name="T2" fmla="*/ 17 w 81"/>
                <a:gd name="T3" fmla="*/ 41 h 81"/>
                <a:gd name="T4" fmla="*/ 41 w 81"/>
                <a:gd name="T5" fmla="*/ 65 h 81"/>
                <a:gd name="T6" fmla="*/ 65 w 81"/>
                <a:gd name="T7" fmla="*/ 41 h 81"/>
                <a:gd name="T8" fmla="*/ 41 w 81"/>
                <a:gd name="T9" fmla="*/ 17 h 81"/>
                <a:gd name="T10" fmla="*/ 41 w 81"/>
                <a:gd name="T11" fmla="*/ 81 h 81"/>
                <a:gd name="T12" fmla="*/ 0 w 81"/>
                <a:gd name="T13" fmla="*/ 41 h 81"/>
                <a:gd name="T14" fmla="*/ 41 w 81"/>
                <a:gd name="T15" fmla="*/ 0 h 81"/>
                <a:gd name="T16" fmla="*/ 81 w 81"/>
                <a:gd name="T17" fmla="*/ 41 h 81"/>
                <a:gd name="T18" fmla="*/ 41 w 81"/>
                <a:gd name="T1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1" y="17"/>
                  </a:moveTo>
                  <a:cubicBezTo>
                    <a:pt x="28" y="17"/>
                    <a:pt x="17" y="28"/>
                    <a:pt x="17" y="41"/>
                  </a:cubicBezTo>
                  <a:cubicBezTo>
                    <a:pt x="17" y="54"/>
                    <a:pt x="28" y="65"/>
                    <a:pt x="41" y="65"/>
                  </a:cubicBezTo>
                  <a:cubicBezTo>
                    <a:pt x="54" y="65"/>
                    <a:pt x="65" y="54"/>
                    <a:pt x="65" y="41"/>
                  </a:cubicBezTo>
                  <a:cubicBezTo>
                    <a:pt x="65" y="28"/>
                    <a:pt x="54" y="17"/>
                    <a:pt x="41" y="17"/>
                  </a:cubicBezTo>
                  <a:close/>
                  <a:moveTo>
                    <a:pt x="41" y="81"/>
                  </a:moveTo>
                  <a:cubicBezTo>
                    <a:pt x="18" y="81"/>
                    <a:pt x="0" y="63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3" y="0"/>
                    <a:pt x="81" y="19"/>
                    <a:pt x="81" y="41"/>
                  </a:cubicBezTo>
                  <a:cubicBezTo>
                    <a:pt x="81" y="63"/>
                    <a:pt x="63" y="81"/>
                    <a:pt x="4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 117">
              <a:extLst>
                <a:ext uri="{FF2B5EF4-FFF2-40B4-BE49-F238E27FC236}">
                  <a16:creationId xmlns:a16="http://schemas.microsoft.com/office/drawing/2014/main" id="{7B65BE4B-C4A6-1592-AFA3-580F741A3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0401" y="5640388"/>
              <a:ext cx="23813" cy="25400"/>
            </a:xfrm>
            <a:custGeom>
              <a:avLst/>
              <a:gdLst>
                <a:gd name="T0" fmla="*/ 10 w 15"/>
                <a:gd name="T1" fmla="*/ 16 h 16"/>
                <a:gd name="T2" fmla="*/ 0 w 15"/>
                <a:gd name="T3" fmla="*/ 7 h 16"/>
                <a:gd name="T4" fmla="*/ 5 w 15"/>
                <a:gd name="T5" fmla="*/ 0 h 16"/>
                <a:gd name="T6" fmla="*/ 15 w 15"/>
                <a:gd name="T7" fmla="*/ 10 h 16"/>
                <a:gd name="T8" fmla="*/ 10 w 15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0" y="16"/>
                  </a:moveTo>
                  <a:lnTo>
                    <a:pt x="0" y="7"/>
                  </a:lnTo>
                  <a:lnTo>
                    <a:pt x="5" y="0"/>
                  </a:lnTo>
                  <a:lnTo>
                    <a:pt x="15" y="10"/>
                  </a:ln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 118">
              <a:extLst>
                <a:ext uri="{FF2B5EF4-FFF2-40B4-BE49-F238E27FC236}">
                  <a16:creationId xmlns:a16="http://schemas.microsoft.com/office/drawing/2014/main" id="{F833CF88-5F42-F5D5-2385-4793A7A8F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701" y="5438775"/>
              <a:ext cx="25400" cy="26988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12 h 17"/>
                <a:gd name="T4" fmla="*/ 9 w 16"/>
                <a:gd name="T5" fmla="*/ 0 h 17"/>
                <a:gd name="T6" fmla="*/ 16 w 16"/>
                <a:gd name="T7" fmla="*/ 5 h 17"/>
                <a:gd name="T8" fmla="*/ 8 w 1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16" y="5"/>
                  </a:ln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Rectangle 119">
              <a:extLst>
                <a:ext uri="{FF2B5EF4-FFF2-40B4-BE49-F238E27FC236}">
                  <a16:creationId xmlns:a16="http://schemas.microsoft.com/office/drawing/2014/main" id="{9DBF264D-CF27-E869-B747-BD286F183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1" y="5435600"/>
              <a:ext cx="222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5" name="Group 2">
            <a:extLst>
              <a:ext uri="{FF2B5EF4-FFF2-40B4-BE49-F238E27FC236}">
                <a16:creationId xmlns:a16="http://schemas.microsoft.com/office/drawing/2014/main" id="{99CAD112-7193-A861-D20D-B7823805392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998054" y="2102996"/>
            <a:ext cx="2857500" cy="2857500"/>
            <a:chOff x="4191000" y="1524000"/>
            <a:chExt cx="3810000" cy="3810000"/>
          </a:xfrm>
        </p:grpSpPr>
        <p:sp>
          <p:nvSpPr>
            <p:cNvPr id="76" name="Block Arc 3">
              <a:extLst>
                <a:ext uri="{FF2B5EF4-FFF2-40B4-BE49-F238E27FC236}">
                  <a16:creationId xmlns:a16="http://schemas.microsoft.com/office/drawing/2014/main" id="{5AC66239-2998-B095-E3AC-B167526CD5C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16500"/>
              </a:avLst>
            </a:prstGeom>
            <a:solidFill>
              <a:srgbClr val="ED265B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endParaRPr lang="pt-BR" sz="900" dirty="0">
                <a:solidFill>
                  <a:schemeClr val="bg1"/>
                </a:solidFill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77" name="Block Arc 4">
              <a:extLst>
                <a:ext uri="{FF2B5EF4-FFF2-40B4-BE49-F238E27FC236}">
                  <a16:creationId xmlns:a16="http://schemas.microsoft.com/office/drawing/2014/main" id="{5926C6C8-CEAE-BC55-797D-634233DA8A6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16500"/>
              </a:avLst>
            </a:prstGeom>
            <a:solidFill>
              <a:srgbClr val="ED265B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endParaRPr lang="pt-BR" sz="900" dirty="0">
                <a:solidFill>
                  <a:schemeClr val="bg1"/>
                </a:solidFill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78" name="Block Arc 5">
              <a:extLst>
                <a:ext uri="{FF2B5EF4-FFF2-40B4-BE49-F238E27FC236}">
                  <a16:creationId xmlns:a16="http://schemas.microsoft.com/office/drawing/2014/main" id="{64F65783-9C47-3096-7754-D2C052E52E2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16500"/>
              </a:avLst>
            </a:prstGeom>
            <a:solidFill>
              <a:srgbClr val="ED265B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endParaRPr lang="pt-BR" sz="900" dirty="0">
                <a:solidFill>
                  <a:schemeClr val="bg1"/>
                </a:solidFill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79" name="Block Arc 6">
              <a:extLst>
                <a:ext uri="{FF2B5EF4-FFF2-40B4-BE49-F238E27FC236}">
                  <a16:creationId xmlns:a16="http://schemas.microsoft.com/office/drawing/2014/main" id="{E84E4E5E-FCDD-260F-670A-0C2BE519509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16500"/>
              </a:avLst>
            </a:prstGeom>
            <a:solidFill>
              <a:srgbClr val="ED265B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endParaRPr lang="pt-BR" sz="900" dirty="0">
                <a:solidFill>
                  <a:schemeClr val="bg1"/>
                </a:solidFill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0" name="Block Arc 7" hidden="1">
              <a:extLst>
                <a:ext uri="{FF2B5EF4-FFF2-40B4-BE49-F238E27FC236}">
                  <a16:creationId xmlns:a16="http://schemas.microsoft.com/office/drawing/2014/main" id="{53243E96-10BD-F559-A3AC-3A3DC53774E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7280000"/>
                <a:gd name="adj2" fmla="val 0"/>
                <a:gd name="adj3" fmla="val 16500"/>
              </a:avLst>
            </a:prstGeom>
            <a:solidFill>
              <a:srgbClr val="EB641B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1" name="Block Arc 8" hidden="1">
              <a:extLst>
                <a:ext uri="{FF2B5EF4-FFF2-40B4-BE49-F238E27FC236}">
                  <a16:creationId xmlns:a16="http://schemas.microsoft.com/office/drawing/2014/main" id="{FD64D9E9-665B-01C7-198C-C424E6CAD86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2" name="Block Arc 9" hidden="1">
              <a:extLst>
                <a:ext uri="{FF2B5EF4-FFF2-40B4-BE49-F238E27FC236}">
                  <a16:creationId xmlns:a16="http://schemas.microsoft.com/office/drawing/2014/main" id="{46D4329A-05CE-50D8-05A2-8BB5DE06F7D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3" name="Block Arc 10" hidden="1">
              <a:extLst>
                <a:ext uri="{FF2B5EF4-FFF2-40B4-BE49-F238E27FC236}">
                  <a16:creationId xmlns:a16="http://schemas.microsoft.com/office/drawing/2014/main" id="{CAE22055-D3B3-7BE2-BFD9-411E4D6DBD1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4" name="Block Arc 11" hidden="1">
              <a:extLst>
                <a:ext uri="{FF2B5EF4-FFF2-40B4-BE49-F238E27FC236}">
                  <a16:creationId xmlns:a16="http://schemas.microsoft.com/office/drawing/2014/main" id="{0D174FD6-4B6F-B66F-ACE9-FE595EA9CB8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5" name="Block Arc 12" hidden="1">
              <a:extLst>
                <a:ext uri="{FF2B5EF4-FFF2-40B4-BE49-F238E27FC236}">
                  <a16:creationId xmlns:a16="http://schemas.microsoft.com/office/drawing/2014/main" id="{B292E253-305C-021E-D4E6-CA9CCD2A960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6" name="Block Arc 13" hidden="1">
              <a:extLst>
                <a:ext uri="{FF2B5EF4-FFF2-40B4-BE49-F238E27FC236}">
                  <a16:creationId xmlns:a16="http://schemas.microsoft.com/office/drawing/2014/main" id="{642AE181-5C4B-8E22-C98F-FC2FE67C984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7" name="Block Arc 14" hidden="1">
              <a:extLst>
                <a:ext uri="{FF2B5EF4-FFF2-40B4-BE49-F238E27FC236}">
                  <a16:creationId xmlns:a16="http://schemas.microsoft.com/office/drawing/2014/main" id="{04C6FB3D-BE49-BCCA-3CAB-BD359C259EA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8" name="Block Arc 15" hidden="1">
              <a:extLst>
                <a:ext uri="{FF2B5EF4-FFF2-40B4-BE49-F238E27FC236}">
                  <a16:creationId xmlns:a16="http://schemas.microsoft.com/office/drawing/2014/main" id="{BBB8511B-E853-BF7D-D3F1-CE40F9ECF1B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9" name="Block Arc 16" hidden="1">
              <a:extLst>
                <a:ext uri="{FF2B5EF4-FFF2-40B4-BE49-F238E27FC236}">
                  <a16:creationId xmlns:a16="http://schemas.microsoft.com/office/drawing/2014/main" id="{74909FE6-3469-5E48-6F7D-437D76F2759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0" name="Block Arc 17" hidden="1">
              <a:extLst>
                <a:ext uri="{FF2B5EF4-FFF2-40B4-BE49-F238E27FC236}">
                  <a16:creationId xmlns:a16="http://schemas.microsoft.com/office/drawing/2014/main" id="{50064E66-B1D7-2CA0-1525-10D6E7DD18B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1" name="Block Arc 18" hidden="1">
              <a:extLst>
                <a:ext uri="{FF2B5EF4-FFF2-40B4-BE49-F238E27FC236}">
                  <a16:creationId xmlns:a16="http://schemas.microsoft.com/office/drawing/2014/main" id="{D2836045-D254-A09D-C380-443C9CEE27C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2" name="Block Arc 19" hidden="1">
              <a:extLst>
                <a:ext uri="{FF2B5EF4-FFF2-40B4-BE49-F238E27FC236}">
                  <a16:creationId xmlns:a16="http://schemas.microsoft.com/office/drawing/2014/main" id="{F2D07A8F-D977-C17B-AB80-BD4753FDAFE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3" name="Block Arc 20" hidden="1">
              <a:extLst>
                <a:ext uri="{FF2B5EF4-FFF2-40B4-BE49-F238E27FC236}">
                  <a16:creationId xmlns:a16="http://schemas.microsoft.com/office/drawing/2014/main" id="{1CEE44E5-C164-DD28-885F-392B440BBA9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4" name="Block Arc 21" hidden="1">
              <a:extLst>
                <a:ext uri="{FF2B5EF4-FFF2-40B4-BE49-F238E27FC236}">
                  <a16:creationId xmlns:a16="http://schemas.microsoft.com/office/drawing/2014/main" id="{7D0C6185-6185-4813-74E1-63ED1092F81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5" name="Block Arc 22" hidden="1">
              <a:extLst>
                <a:ext uri="{FF2B5EF4-FFF2-40B4-BE49-F238E27FC236}">
                  <a16:creationId xmlns:a16="http://schemas.microsoft.com/office/drawing/2014/main" id="{60263CD0-43EB-EABB-7532-D8CCC221666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6" name="Block Arc 23" hidden="1">
              <a:extLst>
                <a:ext uri="{FF2B5EF4-FFF2-40B4-BE49-F238E27FC236}">
                  <a16:creationId xmlns:a16="http://schemas.microsoft.com/office/drawing/2014/main" id="{708AD3D5-5B37-3A23-5F39-B91F28D8C10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7" name="Block Arc 24" hidden="1">
              <a:extLst>
                <a:ext uri="{FF2B5EF4-FFF2-40B4-BE49-F238E27FC236}">
                  <a16:creationId xmlns:a16="http://schemas.microsoft.com/office/drawing/2014/main" id="{EA79D054-C75B-D564-E94E-D965EC07FC5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8" name="Block Arc 25" hidden="1">
              <a:extLst>
                <a:ext uri="{FF2B5EF4-FFF2-40B4-BE49-F238E27FC236}">
                  <a16:creationId xmlns:a16="http://schemas.microsoft.com/office/drawing/2014/main" id="{1248F551-0F38-4312-7A8B-A614C817F56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9" name="Block Arc 26" hidden="1">
              <a:extLst>
                <a:ext uri="{FF2B5EF4-FFF2-40B4-BE49-F238E27FC236}">
                  <a16:creationId xmlns:a16="http://schemas.microsoft.com/office/drawing/2014/main" id="{B0982191-FD60-F28D-DC13-CFAB5CC9253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0" name="Block Arc 27" hidden="1">
              <a:extLst>
                <a:ext uri="{FF2B5EF4-FFF2-40B4-BE49-F238E27FC236}">
                  <a16:creationId xmlns:a16="http://schemas.microsoft.com/office/drawing/2014/main" id="{4F04DE52-49AE-EFC1-410F-399D9C51007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1" name="Block Arc 28" hidden="1">
              <a:extLst>
                <a:ext uri="{FF2B5EF4-FFF2-40B4-BE49-F238E27FC236}">
                  <a16:creationId xmlns:a16="http://schemas.microsoft.com/office/drawing/2014/main" id="{31D64A2E-6885-2874-07BE-B38D868BF29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2" name="Block Arc 29" hidden="1">
              <a:extLst>
                <a:ext uri="{FF2B5EF4-FFF2-40B4-BE49-F238E27FC236}">
                  <a16:creationId xmlns:a16="http://schemas.microsoft.com/office/drawing/2014/main" id="{578CD55D-283A-C752-8F22-C6E15CBF19F9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3" name="Block Arc 30" hidden="1">
              <a:extLst>
                <a:ext uri="{FF2B5EF4-FFF2-40B4-BE49-F238E27FC236}">
                  <a16:creationId xmlns:a16="http://schemas.microsoft.com/office/drawing/2014/main" id="{4C650811-EEFC-9540-E001-720CA427CD6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4" name="Block Arc 31" hidden="1">
              <a:extLst>
                <a:ext uri="{FF2B5EF4-FFF2-40B4-BE49-F238E27FC236}">
                  <a16:creationId xmlns:a16="http://schemas.microsoft.com/office/drawing/2014/main" id="{F326F531-C4F2-51F4-CC50-E569A0BD7F0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5" name="Block Arc 32" hidden="1">
              <a:extLst>
                <a:ext uri="{FF2B5EF4-FFF2-40B4-BE49-F238E27FC236}">
                  <a16:creationId xmlns:a16="http://schemas.microsoft.com/office/drawing/2014/main" id="{2D3C57D3-CFBE-4309-7A56-DAC6D9ADF37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6" name="Block Arc 33" hidden="1">
              <a:extLst>
                <a:ext uri="{FF2B5EF4-FFF2-40B4-BE49-F238E27FC236}">
                  <a16:creationId xmlns:a16="http://schemas.microsoft.com/office/drawing/2014/main" id="{16EEB3AF-4ADE-5E29-750F-8B966715C49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7" name="Block Arc 34" hidden="1">
              <a:extLst>
                <a:ext uri="{FF2B5EF4-FFF2-40B4-BE49-F238E27FC236}">
                  <a16:creationId xmlns:a16="http://schemas.microsoft.com/office/drawing/2014/main" id="{F210E786-8AAA-AFF9-3621-692602801C3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8" name="Block Arc 35" hidden="1">
              <a:extLst>
                <a:ext uri="{FF2B5EF4-FFF2-40B4-BE49-F238E27FC236}">
                  <a16:creationId xmlns:a16="http://schemas.microsoft.com/office/drawing/2014/main" id="{1B7C3512-AB43-7B38-E2B3-D407110B0AA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9" name="Block Arc 36" hidden="1">
              <a:extLst>
                <a:ext uri="{FF2B5EF4-FFF2-40B4-BE49-F238E27FC236}">
                  <a16:creationId xmlns:a16="http://schemas.microsoft.com/office/drawing/2014/main" id="{B9023640-3DBF-1724-2AB1-4190677593E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0" name="Block Arc 37" hidden="1">
              <a:extLst>
                <a:ext uri="{FF2B5EF4-FFF2-40B4-BE49-F238E27FC236}">
                  <a16:creationId xmlns:a16="http://schemas.microsoft.com/office/drawing/2014/main" id="{60B19828-9983-31E7-ABB0-E630D981D93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1" name="Block Arc 38" hidden="1">
              <a:extLst>
                <a:ext uri="{FF2B5EF4-FFF2-40B4-BE49-F238E27FC236}">
                  <a16:creationId xmlns:a16="http://schemas.microsoft.com/office/drawing/2014/main" id="{ABCCB3F6-D104-456F-331A-6FD238F7741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2" name="Block Arc 39" hidden="1">
              <a:extLst>
                <a:ext uri="{FF2B5EF4-FFF2-40B4-BE49-F238E27FC236}">
                  <a16:creationId xmlns:a16="http://schemas.microsoft.com/office/drawing/2014/main" id="{110FDF09-6F5A-236A-B666-859D160856F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3" name="Block Arc 40" hidden="1">
              <a:extLst>
                <a:ext uri="{FF2B5EF4-FFF2-40B4-BE49-F238E27FC236}">
                  <a16:creationId xmlns:a16="http://schemas.microsoft.com/office/drawing/2014/main" id="{7157606A-0AF2-49A6-3941-BE149C63863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4" name="Block Arc 41" hidden="1">
              <a:extLst>
                <a:ext uri="{FF2B5EF4-FFF2-40B4-BE49-F238E27FC236}">
                  <a16:creationId xmlns:a16="http://schemas.microsoft.com/office/drawing/2014/main" id="{6F001304-F2F3-2699-6827-9314FD5A02D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5" name="Block Arc 42" hidden="1">
              <a:extLst>
                <a:ext uri="{FF2B5EF4-FFF2-40B4-BE49-F238E27FC236}">
                  <a16:creationId xmlns:a16="http://schemas.microsoft.com/office/drawing/2014/main" id="{9231F23A-8B34-70DC-EB29-FB0F24B7378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6" name="Block Arc 43" hidden="1">
              <a:extLst>
                <a:ext uri="{FF2B5EF4-FFF2-40B4-BE49-F238E27FC236}">
                  <a16:creationId xmlns:a16="http://schemas.microsoft.com/office/drawing/2014/main" id="{6BE3D6E6-EBF6-075D-E1C7-EC1ED07CE80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7" name="Block Arc 44" hidden="1">
              <a:extLst>
                <a:ext uri="{FF2B5EF4-FFF2-40B4-BE49-F238E27FC236}">
                  <a16:creationId xmlns:a16="http://schemas.microsoft.com/office/drawing/2014/main" id="{D89DBA4F-8E4F-D9F2-7A23-B2FA320C2AF5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8" name="Block Arc 45" hidden="1">
              <a:extLst>
                <a:ext uri="{FF2B5EF4-FFF2-40B4-BE49-F238E27FC236}">
                  <a16:creationId xmlns:a16="http://schemas.microsoft.com/office/drawing/2014/main" id="{DCACC681-2505-EF0E-0994-C003B1D2DA4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9" name="Block Arc 46" hidden="1">
              <a:extLst>
                <a:ext uri="{FF2B5EF4-FFF2-40B4-BE49-F238E27FC236}">
                  <a16:creationId xmlns:a16="http://schemas.microsoft.com/office/drawing/2014/main" id="{5FF94BFD-C532-5551-970F-B9EFA5307D6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0" name="Block Arc 47" hidden="1">
              <a:extLst>
                <a:ext uri="{FF2B5EF4-FFF2-40B4-BE49-F238E27FC236}">
                  <a16:creationId xmlns:a16="http://schemas.microsoft.com/office/drawing/2014/main" id="{199F50AB-648C-1CDF-F1CB-09B4E563D45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1" name="Block Arc 48" hidden="1">
              <a:extLst>
                <a:ext uri="{FF2B5EF4-FFF2-40B4-BE49-F238E27FC236}">
                  <a16:creationId xmlns:a16="http://schemas.microsoft.com/office/drawing/2014/main" id="{9627F52C-D1D2-C72A-E69F-EBB81480FE8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2" name="Block Arc 49" hidden="1">
              <a:extLst>
                <a:ext uri="{FF2B5EF4-FFF2-40B4-BE49-F238E27FC236}">
                  <a16:creationId xmlns:a16="http://schemas.microsoft.com/office/drawing/2014/main" id="{95B7D798-7421-E648-D060-B653104EF7A2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3" name="Block Arc 50" hidden="1">
              <a:extLst>
                <a:ext uri="{FF2B5EF4-FFF2-40B4-BE49-F238E27FC236}">
                  <a16:creationId xmlns:a16="http://schemas.microsoft.com/office/drawing/2014/main" id="{A31620C1-77F6-6FC1-7E48-3C6BB0EE1A4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4" name="Block Arc 51" hidden="1">
              <a:extLst>
                <a:ext uri="{FF2B5EF4-FFF2-40B4-BE49-F238E27FC236}">
                  <a16:creationId xmlns:a16="http://schemas.microsoft.com/office/drawing/2014/main" id="{5F010AB5-2438-145E-F00E-22171479B82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5" name="Block Arc 52" hidden="1">
              <a:extLst>
                <a:ext uri="{FF2B5EF4-FFF2-40B4-BE49-F238E27FC236}">
                  <a16:creationId xmlns:a16="http://schemas.microsoft.com/office/drawing/2014/main" id="{46CFFEF2-431C-C205-8D83-0CFA6563E31A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</p:grpSp>
      <p:sp>
        <p:nvSpPr>
          <p:cNvPr id="126" name="TextBox 55">
            <a:extLst>
              <a:ext uri="{FF2B5EF4-FFF2-40B4-BE49-F238E27FC236}">
                <a16:creationId xmlns:a16="http://schemas.microsoft.com/office/drawing/2014/main" id="{833C8109-ADF5-628D-977A-923D71028FBE}"/>
              </a:ext>
            </a:extLst>
          </p:cNvPr>
          <p:cNvSpPr txBox="1"/>
          <p:nvPr/>
        </p:nvSpPr>
        <p:spPr>
          <a:xfrm>
            <a:off x="3452255" y="2553299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lt1"/>
                </a:solidFill>
              </a:rPr>
              <a:t>1</a:t>
            </a:r>
          </a:p>
        </p:txBody>
      </p:sp>
      <p:sp>
        <p:nvSpPr>
          <p:cNvPr id="127" name="TextBox 69">
            <a:extLst>
              <a:ext uri="{FF2B5EF4-FFF2-40B4-BE49-F238E27FC236}">
                <a16:creationId xmlns:a16="http://schemas.microsoft.com/office/drawing/2014/main" id="{CB8A1F34-010F-011B-E0E3-DA6FED26D241}"/>
              </a:ext>
            </a:extLst>
          </p:cNvPr>
          <p:cNvSpPr txBox="1"/>
          <p:nvPr/>
        </p:nvSpPr>
        <p:spPr>
          <a:xfrm>
            <a:off x="3494905" y="4131319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2400" b="1">
                <a:solidFill>
                  <a:schemeClr val="lt1"/>
                </a:solidFill>
              </a:rPr>
              <a:t>4</a:t>
            </a:r>
            <a:endParaRPr lang="pt-BR" sz="2400" b="1" dirty="0">
              <a:solidFill>
                <a:schemeClr val="lt1"/>
              </a:solidFill>
            </a:endParaRPr>
          </a:p>
        </p:txBody>
      </p:sp>
      <p:sp>
        <p:nvSpPr>
          <p:cNvPr id="128" name="TextBox 95">
            <a:extLst>
              <a:ext uri="{FF2B5EF4-FFF2-40B4-BE49-F238E27FC236}">
                <a16:creationId xmlns:a16="http://schemas.microsoft.com/office/drawing/2014/main" id="{9770A736-8561-9888-9C28-477443C9191D}"/>
              </a:ext>
            </a:extLst>
          </p:cNvPr>
          <p:cNvSpPr txBox="1"/>
          <p:nvPr/>
        </p:nvSpPr>
        <p:spPr>
          <a:xfrm>
            <a:off x="5245859" y="2553299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2400" b="1">
                <a:solidFill>
                  <a:schemeClr val="lt1"/>
                </a:solidFill>
              </a:rPr>
              <a:t>2</a:t>
            </a:r>
            <a:endParaRPr lang="pt-BR" sz="2400" b="1" dirty="0">
              <a:solidFill>
                <a:schemeClr val="lt1"/>
              </a:solidFill>
            </a:endParaRPr>
          </a:p>
        </p:txBody>
      </p:sp>
      <p:sp>
        <p:nvSpPr>
          <p:cNvPr id="129" name="TextBox 96">
            <a:extLst>
              <a:ext uri="{FF2B5EF4-FFF2-40B4-BE49-F238E27FC236}">
                <a16:creationId xmlns:a16="http://schemas.microsoft.com/office/drawing/2014/main" id="{F45258EA-244D-D06A-6006-0137BB7DC54A}"/>
              </a:ext>
            </a:extLst>
          </p:cNvPr>
          <p:cNvSpPr txBox="1"/>
          <p:nvPr/>
        </p:nvSpPr>
        <p:spPr>
          <a:xfrm>
            <a:off x="5203209" y="4131319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2400" b="1">
                <a:solidFill>
                  <a:schemeClr val="lt1"/>
                </a:solidFill>
              </a:rPr>
              <a:t>3</a:t>
            </a:r>
            <a:endParaRPr lang="pt-BR" sz="2400" b="1" dirty="0">
              <a:solidFill>
                <a:schemeClr val="lt1"/>
              </a:solidFill>
            </a:endParaRPr>
          </a:p>
        </p:txBody>
      </p:sp>
      <p:sp>
        <p:nvSpPr>
          <p:cNvPr id="130" name="TextBox 56">
            <a:extLst>
              <a:ext uri="{FF2B5EF4-FFF2-40B4-BE49-F238E27FC236}">
                <a16:creationId xmlns:a16="http://schemas.microsoft.com/office/drawing/2014/main" id="{A6F9119B-4948-B852-3C9C-CBCD4A348489}"/>
              </a:ext>
            </a:extLst>
          </p:cNvPr>
          <p:cNvSpPr txBox="1"/>
          <p:nvPr/>
        </p:nvSpPr>
        <p:spPr>
          <a:xfrm>
            <a:off x="551338" y="2338238"/>
            <a:ext cx="291105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ED145B"/>
                </a:solidFill>
                <a:latin typeface="Gotham HTF Light"/>
                <a:cs typeface="Gotham HTF Light"/>
              </a:rPr>
              <a:t>Baseado em abordagem empírica para resolução de problemas;</a:t>
            </a:r>
            <a:endParaRPr lang="pt-BR" sz="1600" dirty="0">
              <a:latin typeface="Gotham HTF Light"/>
              <a:cs typeface="Gotham HTF Light"/>
            </a:endParaRPr>
          </a:p>
        </p:txBody>
      </p:sp>
      <p:cxnSp>
        <p:nvCxnSpPr>
          <p:cNvPr id="131" name="Straight Connector 82">
            <a:extLst>
              <a:ext uri="{FF2B5EF4-FFF2-40B4-BE49-F238E27FC236}">
                <a16:creationId xmlns:a16="http://schemas.microsoft.com/office/drawing/2014/main" id="{7619A764-61C7-F84F-D5CC-C0287FC98536}"/>
              </a:ext>
            </a:extLst>
          </p:cNvPr>
          <p:cNvCxnSpPr>
            <a:cxnSpLocks/>
          </p:cNvCxnSpPr>
          <p:nvPr/>
        </p:nvCxnSpPr>
        <p:spPr>
          <a:xfrm flipH="1">
            <a:off x="539552" y="2329923"/>
            <a:ext cx="2453228" cy="0"/>
          </a:xfrm>
          <a:prstGeom prst="line">
            <a:avLst/>
          </a:prstGeom>
          <a:ln w="28575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88">
            <a:extLst>
              <a:ext uri="{FF2B5EF4-FFF2-40B4-BE49-F238E27FC236}">
                <a16:creationId xmlns:a16="http://schemas.microsoft.com/office/drawing/2014/main" id="{67E79AF9-CC8F-1C46-EFF5-0517686F1A7A}"/>
              </a:ext>
            </a:extLst>
          </p:cNvPr>
          <p:cNvSpPr txBox="1"/>
          <p:nvPr/>
        </p:nvSpPr>
        <p:spPr>
          <a:xfrm>
            <a:off x="551338" y="3985787"/>
            <a:ext cx="291105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ED145B"/>
                </a:solidFill>
                <a:latin typeface="Gotham HTF Light"/>
                <a:cs typeface="Gotham HTF Light"/>
              </a:rPr>
              <a:t>São projetados para melhorar sua acurácia automaticamente com o tempo e com a medida que recebem mais dados;</a:t>
            </a:r>
          </a:p>
        </p:txBody>
      </p:sp>
      <p:cxnSp>
        <p:nvCxnSpPr>
          <p:cNvPr id="134" name="Straight Connector 89">
            <a:extLst>
              <a:ext uri="{FF2B5EF4-FFF2-40B4-BE49-F238E27FC236}">
                <a16:creationId xmlns:a16="http://schemas.microsoft.com/office/drawing/2014/main" id="{151CD72F-A10D-17D7-C0D9-8E9A2F1320B6}"/>
              </a:ext>
            </a:extLst>
          </p:cNvPr>
          <p:cNvCxnSpPr>
            <a:cxnSpLocks/>
          </p:cNvCxnSpPr>
          <p:nvPr/>
        </p:nvCxnSpPr>
        <p:spPr>
          <a:xfrm flipH="1">
            <a:off x="539552" y="3977473"/>
            <a:ext cx="2453228" cy="0"/>
          </a:xfrm>
          <a:prstGeom prst="line">
            <a:avLst/>
          </a:prstGeom>
          <a:ln w="28575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84">
            <a:extLst>
              <a:ext uri="{FF2B5EF4-FFF2-40B4-BE49-F238E27FC236}">
                <a16:creationId xmlns:a16="http://schemas.microsoft.com/office/drawing/2014/main" id="{D7196ECC-6A22-FD07-A74F-806C2AB47D9E}"/>
              </a:ext>
            </a:extLst>
          </p:cNvPr>
          <p:cNvSpPr txBox="1"/>
          <p:nvPr/>
        </p:nvSpPr>
        <p:spPr>
          <a:xfrm>
            <a:off x="5908242" y="2338238"/>
            <a:ext cx="291105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ED145B"/>
                </a:solidFill>
                <a:latin typeface="Gotham HTF Light"/>
                <a:cs typeface="Gotham HTF Light"/>
              </a:rPr>
              <a:t>É uma forma de programação que permite que o computador aprenda com os dados que lhe são passados;</a:t>
            </a:r>
          </a:p>
        </p:txBody>
      </p:sp>
      <p:cxnSp>
        <p:nvCxnSpPr>
          <p:cNvPr id="169" name="Straight Connector 85">
            <a:extLst>
              <a:ext uri="{FF2B5EF4-FFF2-40B4-BE49-F238E27FC236}">
                <a16:creationId xmlns:a16="http://schemas.microsoft.com/office/drawing/2014/main" id="{26133472-7E63-6CC8-842B-979378BE4CFC}"/>
              </a:ext>
            </a:extLst>
          </p:cNvPr>
          <p:cNvCxnSpPr>
            <a:cxnSpLocks/>
          </p:cNvCxnSpPr>
          <p:nvPr/>
        </p:nvCxnSpPr>
        <p:spPr>
          <a:xfrm flipH="1">
            <a:off x="5896457" y="2329923"/>
            <a:ext cx="2453228" cy="0"/>
          </a:xfrm>
          <a:prstGeom prst="line">
            <a:avLst/>
          </a:prstGeom>
          <a:ln w="28575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92">
            <a:extLst>
              <a:ext uri="{FF2B5EF4-FFF2-40B4-BE49-F238E27FC236}">
                <a16:creationId xmlns:a16="http://schemas.microsoft.com/office/drawing/2014/main" id="{6CAD285F-9F36-9BAB-AA9D-AF55A2AAF267}"/>
              </a:ext>
            </a:extLst>
          </p:cNvPr>
          <p:cNvSpPr txBox="1"/>
          <p:nvPr/>
        </p:nvSpPr>
        <p:spPr>
          <a:xfrm>
            <a:off x="5908242" y="3985787"/>
            <a:ext cx="291105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ED145B"/>
                </a:solidFill>
                <a:latin typeface="Gotham HTF Light"/>
                <a:cs typeface="Gotham HTF Light"/>
              </a:rPr>
              <a:t>São capazes de detectar e aprender padrões em conjuntos de dados, a fim de fazer previsões ou tomar decisões;</a:t>
            </a:r>
          </a:p>
        </p:txBody>
      </p:sp>
      <p:cxnSp>
        <p:nvCxnSpPr>
          <p:cNvPr id="172" name="Straight Connector 93">
            <a:extLst>
              <a:ext uri="{FF2B5EF4-FFF2-40B4-BE49-F238E27FC236}">
                <a16:creationId xmlns:a16="http://schemas.microsoft.com/office/drawing/2014/main" id="{271895B6-0DE4-4FA0-36C7-D0E4E15E644D}"/>
              </a:ext>
            </a:extLst>
          </p:cNvPr>
          <p:cNvCxnSpPr>
            <a:cxnSpLocks/>
          </p:cNvCxnSpPr>
          <p:nvPr/>
        </p:nvCxnSpPr>
        <p:spPr>
          <a:xfrm flipH="1">
            <a:off x="5896457" y="3977473"/>
            <a:ext cx="2453228" cy="0"/>
          </a:xfrm>
          <a:prstGeom prst="line">
            <a:avLst/>
          </a:prstGeom>
          <a:ln w="28575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7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26" grpId="0"/>
      <p:bldP spid="127" grpId="0"/>
      <p:bldP spid="128" grpId="0"/>
      <p:bldP spid="129" grpId="0"/>
      <p:bldP spid="130" grpId="0"/>
      <p:bldP spid="133" grpId="0"/>
      <p:bldP spid="168" grpId="0"/>
      <p:bldP spid="17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a máquina aprende?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Aprendizado Supervisionado: </a:t>
            </a:r>
            <a:r>
              <a:rPr lang="pt-BR" sz="2000" dirty="0">
                <a:latin typeface="Gotham HTF Light"/>
                <a:cs typeface="Gotham HTF Light"/>
              </a:rPr>
              <a:t>Quando fornecemos um conjunto de dados já rotulado e o modelo aprende a relação entre os dados e o rótulo.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3BC1082-D6C2-26BD-92D7-66706F121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4" b="6687"/>
          <a:stretch/>
        </p:blipFill>
        <p:spPr>
          <a:xfrm>
            <a:off x="989856" y="1844824"/>
            <a:ext cx="7164288" cy="2039770"/>
          </a:xfrm>
          <a:prstGeom prst="rect">
            <a:avLst/>
          </a:prstGeom>
        </p:spPr>
      </p:pic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B977459F-077F-794C-C91C-E00F1E42A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58201"/>
              </p:ext>
            </p:extLst>
          </p:nvPr>
        </p:nvGraphicFramePr>
        <p:xfrm>
          <a:off x="395536" y="4005064"/>
          <a:ext cx="8640960" cy="2090774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748805">
                  <a:extLst>
                    <a:ext uri="{9D8B030D-6E8A-4147-A177-3AD203B41FA5}">
                      <a16:colId xmlns:a16="http://schemas.microsoft.com/office/drawing/2014/main" val="796115847"/>
                    </a:ext>
                  </a:extLst>
                </a:gridCol>
                <a:gridCol w="1195411">
                  <a:extLst>
                    <a:ext uri="{9D8B030D-6E8A-4147-A177-3AD203B41FA5}">
                      <a16:colId xmlns:a16="http://schemas.microsoft.com/office/drawing/2014/main" val="32270700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8001693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14381464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8287510"/>
                    </a:ext>
                  </a:extLst>
                </a:gridCol>
              </a:tblGrid>
              <a:tr h="3911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b="1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Item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b="1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Tamanho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b="1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Cor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b="1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Shape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b="1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Fruta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extLst>
                  <a:ext uri="{0D108BD9-81ED-4DB2-BD59-A6C34878D82A}">
                    <a16:rowId xmlns:a16="http://schemas.microsoft.com/office/drawing/2014/main" val="2893165459"/>
                  </a:ext>
                </a:extLst>
              </a:tr>
              <a:tr h="3911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Pequeno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Verde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Redondo a oval, formato de cacho cilíndrico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Uva</a:t>
                      </a:r>
                    </a:p>
                  </a:txBody>
                  <a:tcPr marL="38394" marR="38394" marT="19197" marB="19197" anchor="ctr"/>
                </a:tc>
                <a:extLst>
                  <a:ext uri="{0D108BD9-81ED-4DB2-BD59-A6C34878D82A}">
                    <a16:rowId xmlns:a16="http://schemas.microsoft.com/office/drawing/2014/main" val="627294930"/>
                  </a:ext>
                </a:extLst>
              </a:tr>
              <a:tr h="3911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Grande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Vermelho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Forma arredondada com uma depressão na </a:t>
                      </a:r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parte superior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Maçã</a:t>
                      </a:r>
                    </a:p>
                  </a:txBody>
                  <a:tcPr marL="38394" marR="38394" marT="19197" marB="19197" anchor="ctr"/>
                </a:tc>
                <a:extLst>
                  <a:ext uri="{0D108BD9-81ED-4DB2-BD59-A6C34878D82A}">
                    <a16:rowId xmlns:a16="http://schemas.microsoft.com/office/drawing/2014/main" val="2562668970"/>
                  </a:ext>
                </a:extLst>
              </a:tr>
              <a:tr h="3911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3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Grande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Amarelo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Cilindro curvo longo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Banana</a:t>
                      </a:r>
                    </a:p>
                  </a:txBody>
                  <a:tcPr marL="38394" marR="38394" marT="19197" marB="19197" anchor="ctr"/>
                </a:tc>
                <a:extLst>
                  <a:ext uri="{0D108BD9-81ED-4DB2-BD59-A6C34878D82A}">
                    <a16:rowId xmlns:a16="http://schemas.microsoft.com/office/drawing/2014/main" val="2008659771"/>
                  </a:ext>
                </a:extLst>
              </a:tr>
              <a:tr h="3911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4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Grande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Laranja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Forma arredondada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Laranja</a:t>
                      </a:r>
                    </a:p>
                  </a:txBody>
                  <a:tcPr marL="38394" marR="38394" marT="19197" marB="19197" anchor="ctr"/>
                </a:tc>
                <a:extLst>
                  <a:ext uri="{0D108BD9-81ED-4DB2-BD59-A6C34878D82A}">
                    <a16:rowId xmlns:a16="http://schemas.microsoft.com/office/drawing/2014/main" val="1986788020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08A242-8848-C9B6-1648-2CEF58A341C4}"/>
              </a:ext>
            </a:extLst>
          </p:cNvPr>
          <p:cNvSpPr txBox="1"/>
          <p:nvPr/>
        </p:nvSpPr>
        <p:spPr>
          <a:xfrm>
            <a:off x="395536" y="6233210"/>
            <a:ext cx="62646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https://www.educba.com/what-is-supervised-learning/</a:t>
            </a:r>
          </a:p>
        </p:txBody>
      </p:sp>
    </p:spTree>
    <p:extLst>
      <p:ext uri="{BB962C8B-B14F-4D97-AF65-F5344CB8AC3E}">
        <p14:creationId xmlns:p14="http://schemas.microsoft.com/office/powerpoint/2010/main" val="676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a máquina aprende?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Aprendizado Não-Supervisionado: </a:t>
            </a:r>
            <a:r>
              <a:rPr lang="pt-BR" sz="2000" dirty="0">
                <a:latin typeface="Gotham HTF Light"/>
                <a:cs typeface="Gotham HTF Light"/>
              </a:rPr>
              <a:t>Quando não fornecemos o rótulo junto aos dados e modelo tenta descobrir características semelhantes entre eles.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A59FCB-C38D-9B86-9FE9-D0A72151D1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78" y="1941461"/>
            <a:ext cx="5796644" cy="44526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59C4ECA-DE63-6FBF-130D-EECE93D5DC60}"/>
              </a:ext>
            </a:extLst>
          </p:cNvPr>
          <p:cNvSpPr txBox="1"/>
          <p:nvPr/>
        </p:nvSpPr>
        <p:spPr>
          <a:xfrm>
            <a:off x="2880320" y="642313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https://www.g2.com/articles/supervised-vs-unsupervised-learning</a:t>
            </a:r>
          </a:p>
        </p:txBody>
      </p:sp>
    </p:spTree>
    <p:extLst>
      <p:ext uri="{BB962C8B-B14F-4D97-AF65-F5344CB8AC3E}">
        <p14:creationId xmlns:p14="http://schemas.microsoft.com/office/powerpoint/2010/main" val="123746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BB1DB71-BE2C-EFAB-12BB-5A8A084D7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98" y="2189748"/>
            <a:ext cx="5436604" cy="427452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a máquina aprende?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8748464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Aprendizado por Reforço: </a:t>
            </a:r>
            <a:r>
              <a:rPr lang="pt-BR" sz="2000" dirty="0">
                <a:latin typeface="Gotham HTF Light"/>
                <a:cs typeface="Gotham HTF Light"/>
              </a:rPr>
              <a:t>O aprendizado é feito de forma </a:t>
            </a:r>
            <a:r>
              <a:rPr lang="pt-BR" sz="2000" dirty="0" err="1">
                <a:latin typeface="Gotham HTF Light"/>
                <a:cs typeface="Gotham HTF Light"/>
              </a:rPr>
              <a:t>dinamica</a:t>
            </a:r>
            <a:r>
              <a:rPr lang="pt-BR" sz="2000" dirty="0">
                <a:latin typeface="Gotham HTF Light"/>
                <a:cs typeface="Gotham HTF Light"/>
              </a:rPr>
              <a:t>, promovendo recompensas em caso de acertos e punições em caso de erro. O modelo procura sempre otimizar a recompensa.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59C4ECA-DE63-6FBF-130D-EECE93D5DC60}"/>
              </a:ext>
            </a:extLst>
          </p:cNvPr>
          <p:cNvSpPr txBox="1"/>
          <p:nvPr/>
        </p:nvSpPr>
        <p:spPr>
          <a:xfrm>
            <a:off x="1691680" y="6279123"/>
            <a:ext cx="65527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</a:t>
            </a:r>
            <a:r>
              <a:rPr lang="pt-BR" sz="1000"/>
              <a:t>: </a:t>
            </a:r>
            <a:r>
              <a:rPr lang="pt-BR" sz="1000">
                <a:latin typeface="Gotham HTF Light"/>
                <a:cs typeface="Gotham HTF Light"/>
              </a:rPr>
              <a:t>https://thumbs.dreamstime.com/b/basic-dog-commands-behavioral-training-icons-set-195949942.jpg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2401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375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algoritmos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348DE2-71F6-9511-1B1F-C105C6831D89}"/>
              </a:ext>
            </a:extLst>
          </p:cNvPr>
          <p:cNvSpPr txBox="1"/>
          <p:nvPr/>
        </p:nvSpPr>
        <p:spPr>
          <a:xfrm>
            <a:off x="351643" y="1629076"/>
            <a:ext cx="377916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solidFill>
                  <a:srgbClr val="ED265B"/>
                </a:solidFill>
                <a:latin typeface="Gotham HTF Light"/>
                <a:cs typeface="Gotham HTF Light"/>
              </a:rPr>
              <a:t>Categórico: </a:t>
            </a:r>
            <a:r>
              <a:rPr lang="pt-BR" dirty="0">
                <a:latin typeface="Gotham HTF Light"/>
                <a:cs typeface="Gotham HTF Light"/>
              </a:rPr>
              <a:t>Para classificar os dados entre categorias.</a:t>
            </a:r>
            <a:endParaRPr lang="pt-BR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70B9BA-64B3-FC85-3AAE-07C2AB882C2F}"/>
              </a:ext>
            </a:extLst>
          </p:cNvPr>
          <p:cNvSpPr txBox="1"/>
          <p:nvPr/>
        </p:nvSpPr>
        <p:spPr>
          <a:xfrm>
            <a:off x="4572001" y="1629076"/>
            <a:ext cx="429730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solidFill>
                  <a:srgbClr val="ED265B"/>
                </a:solidFill>
                <a:latin typeface="Gotham HTF Light"/>
                <a:cs typeface="Gotham HTF Light"/>
              </a:rPr>
              <a:t>Continuo: </a:t>
            </a:r>
            <a:r>
              <a:rPr lang="pt-BR" dirty="0">
                <a:latin typeface="Gotham HTF Light"/>
                <a:cs typeface="Gotham HTF Light"/>
              </a:rPr>
              <a:t>Quando precisamos prever um valor numérico.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9FCC682-0952-1460-5F9B-AD235F818BDD}"/>
              </a:ext>
            </a:extLst>
          </p:cNvPr>
          <p:cNvSpPr txBox="1"/>
          <p:nvPr/>
        </p:nvSpPr>
        <p:spPr>
          <a:xfrm>
            <a:off x="351643" y="908720"/>
            <a:ext cx="5516501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Basicamente, existem dois tipos: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10D1406-4F3A-9E36-B17E-20487CE57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1" y="2740858"/>
            <a:ext cx="365779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D966711-EA9C-4663-7226-5D2880A21524}"/>
              </a:ext>
            </a:extLst>
          </p:cNvPr>
          <p:cNvSpPr txBox="1"/>
          <p:nvPr/>
        </p:nvSpPr>
        <p:spPr>
          <a:xfrm>
            <a:off x="467544" y="6053226"/>
            <a:ext cx="3251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https://www.javatpoint.com/classification-algorithm-in-machine-learning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AAF545A-77E9-5EC5-1F16-B5AA83BB237D}"/>
              </a:ext>
            </a:extLst>
          </p:cNvPr>
          <p:cNvGrpSpPr/>
          <p:nvPr/>
        </p:nvGrpSpPr>
        <p:grpSpPr>
          <a:xfrm>
            <a:off x="4572000" y="2740858"/>
            <a:ext cx="4364199" cy="3712478"/>
            <a:chOff x="4572000" y="2740858"/>
            <a:chExt cx="4364199" cy="3712478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EAE25C5A-399B-BA3B-07D3-FFDB0E85E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740858"/>
              <a:ext cx="4364199" cy="32400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3C07CF4-6AC2-F2D0-AADB-BC8F618B64C8}"/>
                </a:ext>
              </a:extLst>
            </p:cNvPr>
            <p:cNvSpPr txBox="1"/>
            <p:nvPr/>
          </p:nvSpPr>
          <p:spPr>
            <a:xfrm>
              <a:off x="4572000" y="6053226"/>
              <a:ext cx="38792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/>
                <a:t>Fonte: https://www.engineersgarage.com/machine-learning-algorithms-classification/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98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251520" y="836712"/>
            <a:ext cx="5256584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O que é IA?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O que a IA consegue fazer?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Por que IA avançou tanto?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Quais são as implicações de uso de IA?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E como desenvolver uma IA?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O que é </a:t>
            </a:r>
            <a:r>
              <a:rPr lang="pt-BR" sz="2400" dirty="0" err="1">
                <a:latin typeface="Gotham HTF Light"/>
                <a:cs typeface="Gotham HTF Light"/>
              </a:rPr>
              <a:t>Machine</a:t>
            </a:r>
            <a:r>
              <a:rPr lang="pt-BR" sz="2400" dirty="0">
                <a:latin typeface="Gotham HTF Light"/>
                <a:cs typeface="Gotham HTF Light"/>
              </a:rPr>
              <a:t> Learning?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Como a máquina aprende?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Tipos de algoritmos;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Métricas de avaliação;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Exercícios;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10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algoritmos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61522C-1D3F-01F2-D837-4535E149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263"/>
            <a:ext cx="9144000" cy="51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4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</a:t>
            </a: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7378092C-0660-BB6B-CBD4-CAF8A2B960C9}"/>
              </a:ext>
            </a:extLst>
          </p:cNvPr>
          <p:cNvGrpSpPr>
            <a:grpSpLocks noChangeAspect="1"/>
          </p:cNvGrpSpPr>
          <p:nvPr/>
        </p:nvGrpSpPr>
        <p:grpSpPr>
          <a:xfrm>
            <a:off x="107505" y="1772816"/>
            <a:ext cx="8928992" cy="3508853"/>
            <a:chOff x="457200" y="2085548"/>
            <a:chExt cx="8229601" cy="3234011"/>
          </a:xfrm>
        </p:grpSpPr>
        <p:grpSp>
          <p:nvGrpSpPr>
            <p:cNvPr id="2" name="Group 194">
              <a:extLst>
                <a:ext uri="{FF2B5EF4-FFF2-40B4-BE49-F238E27FC236}">
                  <a16:creationId xmlns:a16="http://schemas.microsoft.com/office/drawing/2014/main" id="{3D11A7F3-6610-DEB0-1FFF-B89757621A7E}"/>
                </a:ext>
              </a:extLst>
            </p:cNvPr>
            <p:cNvGrpSpPr/>
            <p:nvPr/>
          </p:nvGrpSpPr>
          <p:grpSpPr>
            <a:xfrm>
              <a:off x="457200" y="2085548"/>
              <a:ext cx="8229601" cy="3234011"/>
              <a:chOff x="609599" y="2925995"/>
              <a:chExt cx="10972801" cy="2914566"/>
            </a:xfrm>
          </p:grpSpPr>
          <p:sp>
            <p:nvSpPr>
              <p:cNvPr id="4" name="Rectangle 195">
                <a:extLst>
                  <a:ext uri="{FF2B5EF4-FFF2-40B4-BE49-F238E27FC236}">
                    <a16:creationId xmlns:a16="http://schemas.microsoft.com/office/drawing/2014/main" id="{18473ECA-27B3-A360-82C5-BC6D1AC387E4}"/>
                  </a:ext>
                </a:extLst>
              </p:cNvPr>
              <p:cNvSpPr/>
              <p:nvPr/>
            </p:nvSpPr>
            <p:spPr>
              <a:xfrm>
                <a:off x="7878076" y="5131010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540000" rtlCol="0" anchor="ctr">
                <a:noAutofit/>
              </a:bodyPr>
              <a:lstStyle/>
              <a:p>
                <a:pPr defTabSz="685800">
                  <a:defRPr/>
                </a:pPr>
                <a:r>
                  <a:rPr lang="en-US" sz="1600" dirty="0" err="1">
                    <a:latin typeface="Gotham HTF Light"/>
                    <a:cs typeface="Gotham HTF Light"/>
                  </a:rPr>
                  <a:t>Raiz</a:t>
                </a:r>
                <a:r>
                  <a:rPr lang="en-US" sz="1600" dirty="0">
                    <a:latin typeface="Gotham HTF Light"/>
                    <a:cs typeface="Gotham HTF Light"/>
                  </a:rPr>
                  <a:t> do </a:t>
                </a:r>
                <a:r>
                  <a:rPr lang="en-US" sz="1600" dirty="0" err="1">
                    <a:latin typeface="Gotham HTF Light"/>
                    <a:cs typeface="Gotham HTF Light"/>
                  </a:rPr>
                  <a:t>Erro</a:t>
                </a:r>
                <a:r>
                  <a:rPr lang="en-US" sz="1600" dirty="0">
                    <a:latin typeface="Gotham HTF Light"/>
                    <a:cs typeface="Gotham HTF Light"/>
                  </a:rPr>
                  <a:t> </a:t>
                </a:r>
                <a:r>
                  <a:rPr lang="en-US" sz="1600" dirty="0" err="1">
                    <a:latin typeface="Gotham HTF Light"/>
                    <a:cs typeface="Gotham HTF Light"/>
                  </a:rPr>
                  <a:t>Quadrático</a:t>
                </a:r>
                <a:r>
                  <a:rPr lang="en-US" sz="1600" dirty="0">
                    <a:latin typeface="Gotham HTF Light"/>
                    <a:cs typeface="Gotham HTF Light"/>
                  </a:rPr>
                  <a:t> </a:t>
                </a:r>
                <a:r>
                  <a:rPr lang="en-US" sz="1600" dirty="0" err="1">
                    <a:latin typeface="Gotham HTF Light"/>
                    <a:cs typeface="Gotham HTF Light"/>
                  </a:rPr>
                  <a:t>Médio</a:t>
                </a:r>
                <a:r>
                  <a:rPr lang="en-US" sz="1600" dirty="0">
                    <a:latin typeface="Gotham HTF Light"/>
                    <a:cs typeface="Gotham HTF Light"/>
                  </a:rPr>
                  <a:t> (Mean Squared Root Error – RMSE)</a:t>
                </a:r>
              </a:p>
            </p:txBody>
          </p:sp>
          <p:sp>
            <p:nvSpPr>
              <p:cNvPr id="5" name="Rectangle 196">
                <a:extLst>
                  <a:ext uri="{FF2B5EF4-FFF2-40B4-BE49-F238E27FC236}">
                    <a16:creationId xmlns:a16="http://schemas.microsoft.com/office/drawing/2014/main" id="{D284FF53-2AC7-A1AB-9182-FA51AB306EDC}"/>
                  </a:ext>
                </a:extLst>
              </p:cNvPr>
              <p:cNvSpPr/>
              <p:nvPr/>
            </p:nvSpPr>
            <p:spPr>
              <a:xfrm>
                <a:off x="7878076" y="4401183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540000" rtlCol="0" anchor="ctr">
                <a:no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Erro Quadrático Médio (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Mean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Squared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Error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– MSE)</a:t>
                </a:r>
              </a:p>
            </p:txBody>
          </p:sp>
          <p:sp>
            <p:nvSpPr>
              <p:cNvPr id="6" name="Rectangle 197">
                <a:extLst>
                  <a:ext uri="{FF2B5EF4-FFF2-40B4-BE49-F238E27FC236}">
                    <a16:creationId xmlns:a16="http://schemas.microsoft.com/office/drawing/2014/main" id="{1A9C2AC5-5422-5A86-3238-CF9BDFFC2E1B}"/>
                  </a:ext>
                </a:extLst>
              </p:cNvPr>
              <p:cNvSpPr/>
              <p:nvPr/>
            </p:nvSpPr>
            <p:spPr>
              <a:xfrm>
                <a:off x="7878076" y="2926265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540000" rtlCol="0" anchor="ctr">
                <a:norm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F1 Score</a:t>
                </a:r>
              </a:p>
            </p:txBody>
          </p:sp>
          <p:sp>
            <p:nvSpPr>
              <p:cNvPr id="7" name="Rectangle 198">
                <a:extLst>
                  <a:ext uri="{FF2B5EF4-FFF2-40B4-BE49-F238E27FC236}">
                    <a16:creationId xmlns:a16="http://schemas.microsoft.com/office/drawing/2014/main" id="{36F52DDC-379A-C267-2EC7-EC561C25508F}"/>
                  </a:ext>
                </a:extLst>
              </p:cNvPr>
              <p:cNvSpPr/>
              <p:nvPr/>
            </p:nvSpPr>
            <p:spPr>
              <a:xfrm>
                <a:off x="7878076" y="3663468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540000" rtlCol="0" anchor="ctr">
                <a:norm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Erro Médio Absoluto (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Mean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Absolute 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Error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– MAE)</a:t>
                </a:r>
              </a:p>
            </p:txBody>
          </p:sp>
          <p:sp>
            <p:nvSpPr>
              <p:cNvPr id="8" name="Rectangle 199">
                <a:extLst>
                  <a:ext uri="{FF2B5EF4-FFF2-40B4-BE49-F238E27FC236}">
                    <a16:creationId xmlns:a16="http://schemas.microsoft.com/office/drawing/2014/main" id="{EDFBC8E4-1E10-355C-7D9B-8AA8574E81B0}"/>
                  </a:ext>
                </a:extLst>
              </p:cNvPr>
              <p:cNvSpPr/>
              <p:nvPr/>
            </p:nvSpPr>
            <p:spPr>
              <a:xfrm flipH="1">
                <a:off x="609600" y="5131010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>
                <a:no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Sensibilidade ou Taxa de Verdadeiros Positivos (Recall)</a:t>
                </a:r>
              </a:p>
            </p:txBody>
          </p:sp>
          <p:sp>
            <p:nvSpPr>
              <p:cNvPr id="10" name="Rectangle 200">
                <a:extLst>
                  <a:ext uri="{FF2B5EF4-FFF2-40B4-BE49-F238E27FC236}">
                    <a16:creationId xmlns:a16="http://schemas.microsoft.com/office/drawing/2014/main" id="{60D8E67C-3EAE-223D-1279-00F63F84E8AC}"/>
                  </a:ext>
                </a:extLst>
              </p:cNvPr>
              <p:cNvSpPr/>
              <p:nvPr/>
            </p:nvSpPr>
            <p:spPr>
              <a:xfrm flipH="1">
                <a:off x="609600" y="4401183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>
                <a:norm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Precisão (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Precision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)	</a:t>
                </a:r>
              </a:p>
            </p:txBody>
          </p:sp>
          <p:sp>
            <p:nvSpPr>
              <p:cNvPr id="11" name="Rectangle 201">
                <a:extLst>
                  <a:ext uri="{FF2B5EF4-FFF2-40B4-BE49-F238E27FC236}">
                    <a16:creationId xmlns:a16="http://schemas.microsoft.com/office/drawing/2014/main" id="{17FB6920-24D5-C78F-6DB3-3B2E93B6C37B}"/>
                  </a:ext>
                </a:extLst>
              </p:cNvPr>
              <p:cNvSpPr/>
              <p:nvPr/>
            </p:nvSpPr>
            <p:spPr>
              <a:xfrm flipH="1">
                <a:off x="609600" y="2926265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>
                <a:norm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Acurácia (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Accuracy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)</a:t>
                </a:r>
              </a:p>
            </p:txBody>
          </p:sp>
          <p:sp>
            <p:nvSpPr>
              <p:cNvPr id="12" name="Rectangle 202">
                <a:extLst>
                  <a:ext uri="{FF2B5EF4-FFF2-40B4-BE49-F238E27FC236}">
                    <a16:creationId xmlns:a16="http://schemas.microsoft.com/office/drawing/2014/main" id="{2AC69933-0A25-EE93-F515-A3EA051F65AA}"/>
                  </a:ext>
                </a:extLst>
              </p:cNvPr>
              <p:cNvSpPr/>
              <p:nvPr/>
            </p:nvSpPr>
            <p:spPr>
              <a:xfrm flipH="1">
                <a:off x="609600" y="3663468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>
                <a:norm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Matriz de Confusão ( 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Confusion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Matrix)</a:t>
                </a:r>
              </a:p>
            </p:txBody>
          </p:sp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1E77D295-8514-6FF5-3AE0-9D78779A54C5}"/>
                  </a:ext>
                </a:extLst>
              </p:cNvPr>
              <p:cNvSpPr/>
              <p:nvPr/>
            </p:nvSpPr>
            <p:spPr>
              <a:xfrm flipH="1" flipV="1">
                <a:off x="4328414" y="4723932"/>
                <a:ext cx="1025094" cy="1116628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15916E51-1A7E-AC0E-6E46-C823DA7FC947}"/>
                  </a:ext>
                </a:extLst>
              </p:cNvPr>
              <p:cNvSpPr/>
              <p:nvPr/>
            </p:nvSpPr>
            <p:spPr>
              <a:xfrm flipH="1" flipV="1">
                <a:off x="4328412" y="4401181"/>
                <a:ext cx="1025094" cy="707786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5" name="Freeform 38">
                <a:extLst>
                  <a:ext uri="{FF2B5EF4-FFF2-40B4-BE49-F238E27FC236}">
                    <a16:creationId xmlns:a16="http://schemas.microsoft.com/office/drawing/2014/main" id="{E677FC6F-0515-E386-53D8-478603EA4A50}"/>
                  </a:ext>
                </a:extLst>
              </p:cNvPr>
              <p:cNvSpPr/>
              <p:nvPr/>
            </p:nvSpPr>
            <p:spPr>
              <a:xfrm flipH="1">
                <a:off x="4328414" y="2925995"/>
                <a:ext cx="1025094" cy="1116898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6" name="Freeform 39">
                <a:extLst>
                  <a:ext uri="{FF2B5EF4-FFF2-40B4-BE49-F238E27FC236}">
                    <a16:creationId xmlns:a16="http://schemas.microsoft.com/office/drawing/2014/main" id="{57B7AB88-E5A0-00C8-DCD1-5E68180106FB}"/>
                  </a:ext>
                </a:extLst>
              </p:cNvPr>
              <p:cNvSpPr/>
              <p:nvPr/>
            </p:nvSpPr>
            <p:spPr>
              <a:xfrm flipH="1">
                <a:off x="4328411" y="3663468"/>
                <a:ext cx="1025094" cy="709551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7" name="Rectangle 207">
                <a:extLst>
                  <a:ext uri="{FF2B5EF4-FFF2-40B4-BE49-F238E27FC236}">
                    <a16:creationId xmlns:a16="http://schemas.microsoft.com/office/drawing/2014/main" id="{13B74379-B7F4-AA34-3CB0-5D1F6C55BE67}"/>
                  </a:ext>
                </a:extLst>
              </p:cNvPr>
              <p:cNvSpPr/>
              <p:nvPr/>
            </p:nvSpPr>
            <p:spPr>
              <a:xfrm>
                <a:off x="10934400" y="2926265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8" name="Rectangle 208">
                <a:extLst>
                  <a:ext uri="{FF2B5EF4-FFF2-40B4-BE49-F238E27FC236}">
                    <a16:creationId xmlns:a16="http://schemas.microsoft.com/office/drawing/2014/main" id="{DE2D264A-5D6F-37F2-2E6C-36FDAC695AD0}"/>
                  </a:ext>
                </a:extLst>
              </p:cNvPr>
              <p:cNvSpPr/>
              <p:nvPr/>
            </p:nvSpPr>
            <p:spPr>
              <a:xfrm>
                <a:off x="10934400" y="3663468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9" name="Rectangle 209">
                <a:extLst>
                  <a:ext uri="{FF2B5EF4-FFF2-40B4-BE49-F238E27FC236}">
                    <a16:creationId xmlns:a16="http://schemas.microsoft.com/office/drawing/2014/main" id="{588478C6-DC47-87F4-C415-6E0A7B333AD7}"/>
                  </a:ext>
                </a:extLst>
              </p:cNvPr>
              <p:cNvSpPr/>
              <p:nvPr/>
            </p:nvSpPr>
            <p:spPr>
              <a:xfrm>
                <a:off x="10934400" y="4401183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0" name="Rectangle 210">
                <a:extLst>
                  <a:ext uri="{FF2B5EF4-FFF2-40B4-BE49-F238E27FC236}">
                    <a16:creationId xmlns:a16="http://schemas.microsoft.com/office/drawing/2014/main" id="{088A7AFC-7301-6A3A-1DA1-7D6245D340D3}"/>
                  </a:ext>
                </a:extLst>
              </p:cNvPr>
              <p:cNvSpPr/>
              <p:nvPr/>
            </p:nvSpPr>
            <p:spPr>
              <a:xfrm>
                <a:off x="10934400" y="5131010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1" name="Rectangle 211">
                <a:extLst>
                  <a:ext uri="{FF2B5EF4-FFF2-40B4-BE49-F238E27FC236}">
                    <a16:creationId xmlns:a16="http://schemas.microsoft.com/office/drawing/2014/main" id="{5504DA9D-B030-ECBA-C2A1-9001C13E2349}"/>
                  </a:ext>
                </a:extLst>
              </p:cNvPr>
              <p:cNvSpPr/>
              <p:nvPr/>
            </p:nvSpPr>
            <p:spPr>
              <a:xfrm>
                <a:off x="609599" y="2926265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2" name="Rectangle 212">
                <a:extLst>
                  <a:ext uri="{FF2B5EF4-FFF2-40B4-BE49-F238E27FC236}">
                    <a16:creationId xmlns:a16="http://schemas.microsoft.com/office/drawing/2014/main" id="{1482997E-F7F9-22E5-37DA-D12E46084441}"/>
                  </a:ext>
                </a:extLst>
              </p:cNvPr>
              <p:cNvSpPr/>
              <p:nvPr/>
            </p:nvSpPr>
            <p:spPr>
              <a:xfrm>
                <a:off x="609599" y="3669740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3" name="Rectangle 213">
                <a:extLst>
                  <a:ext uri="{FF2B5EF4-FFF2-40B4-BE49-F238E27FC236}">
                    <a16:creationId xmlns:a16="http://schemas.microsoft.com/office/drawing/2014/main" id="{CE2C6278-7945-947B-CFEE-02EAC7A130B5}"/>
                  </a:ext>
                </a:extLst>
              </p:cNvPr>
              <p:cNvSpPr/>
              <p:nvPr/>
            </p:nvSpPr>
            <p:spPr>
              <a:xfrm>
                <a:off x="609599" y="4401183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4" name="Rectangle 214">
                <a:extLst>
                  <a:ext uri="{FF2B5EF4-FFF2-40B4-BE49-F238E27FC236}">
                    <a16:creationId xmlns:a16="http://schemas.microsoft.com/office/drawing/2014/main" id="{3B96B828-39FB-E2F5-FBFC-73934862E018}"/>
                  </a:ext>
                </a:extLst>
              </p:cNvPr>
              <p:cNvSpPr/>
              <p:nvPr/>
            </p:nvSpPr>
            <p:spPr>
              <a:xfrm>
                <a:off x="609599" y="5131010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5E2A26A2-94F6-8072-F8D9-20E295158F5B}"/>
                  </a:ext>
                </a:extLst>
              </p:cNvPr>
              <p:cNvSpPr/>
              <p:nvPr/>
            </p:nvSpPr>
            <p:spPr>
              <a:xfrm flipV="1">
                <a:off x="6838492" y="4723932"/>
                <a:ext cx="1025094" cy="1116628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ABA95207-3932-FA80-4F3B-630DB590A494}"/>
                  </a:ext>
                </a:extLst>
              </p:cNvPr>
              <p:cNvSpPr/>
              <p:nvPr/>
            </p:nvSpPr>
            <p:spPr>
              <a:xfrm flipV="1">
                <a:off x="6838494" y="4401181"/>
                <a:ext cx="1025094" cy="707786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B4E1EF34-9FD2-E62C-8527-4CB50675FFE6}"/>
                  </a:ext>
                </a:extLst>
              </p:cNvPr>
              <p:cNvSpPr/>
              <p:nvPr/>
            </p:nvSpPr>
            <p:spPr>
              <a:xfrm>
                <a:off x="6838492" y="2925995"/>
                <a:ext cx="1025094" cy="1116898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F0BAD128-C952-E329-F1DE-BDDDAA665ABB}"/>
                  </a:ext>
                </a:extLst>
              </p:cNvPr>
              <p:cNvSpPr/>
              <p:nvPr/>
            </p:nvSpPr>
            <p:spPr>
              <a:xfrm>
                <a:off x="6838495" y="3663468"/>
                <a:ext cx="1025094" cy="709551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</p:grpSp>
        <p:grpSp>
          <p:nvGrpSpPr>
            <p:cNvPr id="88" name="Hero2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C17D0196-C0CB-CE08-4843-3EFD3F091F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81532" y="3441326"/>
              <a:ext cx="997578" cy="987651"/>
              <a:chOff x="2319338" y="1630363"/>
              <a:chExt cx="638175" cy="631825"/>
            </a:xfrm>
            <a:solidFill>
              <a:srgbClr val="7F7F7F"/>
            </a:solidFill>
          </p:grpSpPr>
          <p:sp>
            <p:nvSpPr>
              <p:cNvPr id="89" name="Freeform 108">
                <a:extLst>
                  <a:ext uri="{FF2B5EF4-FFF2-40B4-BE49-F238E27FC236}">
                    <a16:creationId xmlns:a16="http://schemas.microsoft.com/office/drawing/2014/main" id="{0058751A-D4F6-0767-BE3C-ADCDA0C39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05075" y="1701801"/>
                <a:ext cx="112713" cy="112713"/>
              </a:xfrm>
              <a:custGeom>
                <a:avLst/>
                <a:gdLst>
                  <a:gd name="T0" fmla="*/ 94 w 188"/>
                  <a:gd name="T1" fmla="*/ 33 h 189"/>
                  <a:gd name="T2" fmla="*/ 155 w 188"/>
                  <a:gd name="T3" fmla="*/ 94 h 189"/>
                  <a:gd name="T4" fmla="*/ 94 w 188"/>
                  <a:gd name="T5" fmla="*/ 155 h 189"/>
                  <a:gd name="T6" fmla="*/ 33 w 188"/>
                  <a:gd name="T7" fmla="*/ 94 h 189"/>
                  <a:gd name="T8" fmla="*/ 94 w 188"/>
                  <a:gd name="T9" fmla="*/ 33 h 189"/>
                  <a:gd name="T10" fmla="*/ 94 w 188"/>
                  <a:gd name="T11" fmla="*/ 189 h 189"/>
                  <a:gd name="T12" fmla="*/ 188 w 188"/>
                  <a:gd name="T13" fmla="*/ 94 h 189"/>
                  <a:gd name="T14" fmla="*/ 94 w 188"/>
                  <a:gd name="T15" fmla="*/ 0 h 189"/>
                  <a:gd name="T16" fmla="*/ 0 w 188"/>
                  <a:gd name="T17" fmla="*/ 94 h 189"/>
                  <a:gd name="T18" fmla="*/ 94 w 188"/>
                  <a:gd name="T1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189">
                    <a:moveTo>
                      <a:pt x="94" y="33"/>
                    </a:moveTo>
                    <a:cubicBezTo>
                      <a:pt x="128" y="33"/>
                      <a:pt x="155" y="61"/>
                      <a:pt x="155" y="94"/>
                    </a:cubicBezTo>
                    <a:cubicBezTo>
                      <a:pt x="155" y="128"/>
                      <a:pt x="128" y="155"/>
                      <a:pt x="94" y="155"/>
                    </a:cubicBezTo>
                    <a:cubicBezTo>
                      <a:pt x="60" y="155"/>
                      <a:pt x="33" y="128"/>
                      <a:pt x="33" y="94"/>
                    </a:cubicBezTo>
                    <a:cubicBezTo>
                      <a:pt x="33" y="61"/>
                      <a:pt x="60" y="33"/>
                      <a:pt x="94" y="33"/>
                    </a:cubicBezTo>
                    <a:close/>
                    <a:moveTo>
                      <a:pt x="94" y="189"/>
                    </a:moveTo>
                    <a:cubicBezTo>
                      <a:pt x="146" y="189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9"/>
                      <a:pt x="94" y="1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0" name="Freeform 109">
                <a:extLst>
                  <a:ext uri="{FF2B5EF4-FFF2-40B4-BE49-F238E27FC236}">
                    <a16:creationId xmlns:a16="http://schemas.microsoft.com/office/drawing/2014/main" id="{01340414-A151-0DEB-5BF9-D14324E6F8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19338" y="1630363"/>
                <a:ext cx="638175" cy="631825"/>
              </a:xfrm>
              <a:custGeom>
                <a:avLst/>
                <a:gdLst>
                  <a:gd name="T0" fmla="*/ 796 w 1069"/>
                  <a:gd name="T1" fmla="*/ 85 h 1056"/>
                  <a:gd name="T2" fmla="*/ 959 w 1069"/>
                  <a:gd name="T3" fmla="*/ 148 h 1056"/>
                  <a:gd name="T4" fmla="*/ 959 w 1069"/>
                  <a:gd name="T5" fmla="*/ 171 h 1056"/>
                  <a:gd name="T6" fmla="*/ 796 w 1069"/>
                  <a:gd name="T7" fmla="*/ 234 h 1056"/>
                  <a:gd name="T8" fmla="*/ 753 w 1069"/>
                  <a:gd name="T9" fmla="*/ 1022 h 1056"/>
                  <a:gd name="T10" fmla="*/ 743 w 1069"/>
                  <a:gd name="T11" fmla="*/ 43 h 1056"/>
                  <a:gd name="T12" fmla="*/ 762 w 1069"/>
                  <a:gd name="T13" fmla="*/ 43 h 1056"/>
                  <a:gd name="T14" fmla="*/ 547 w 1069"/>
                  <a:gd name="T15" fmla="*/ 373 h 1056"/>
                  <a:gd name="T16" fmla="*/ 488 w 1069"/>
                  <a:gd name="T17" fmla="*/ 1004 h 1056"/>
                  <a:gd name="T18" fmla="*/ 422 w 1069"/>
                  <a:gd name="T19" fmla="*/ 1009 h 1056"/>
                  <a:gd name="T20" fmla="*/ 405 w 1069"/>
                  <a:gd name="T21" fmla="*/ 724 h 1056"/>
                  <a:gd name="T22" fmla="*/ 388 w 1069"/>
                  <a:gd name="T23" fmla="*/ 1011 h 1056"/>
                  <a:gd name="T24" fmla="*/ 322 w 1069"/>
                  <a:gd name="T25" fmla="*/ 1003 h 1056"/>
                  <a:gd name="T26" fmla="*/ 305 w 1069"/>
                  <a:gd name="T27" fmla="*/ 460 h 1056"/>
                  <a:gd name="T28" fmla="*/ 288 w 1069"/>
                  <a:gd name="T29" fmla="*/ 626 h 1056"/>
                  <a:gd name="T30" fmla="*/ 204 w 1069"/>
                  <a:gd name="T31" fmla="*/ 510 h 1056"/>
                  <a:gd name="T32" fmla="*/ 344 w 1069"/>
                  <a:gd name="T33" fmla="*/ 347 h 1056"/>
                  <a:gd name="T34" fmla="*/ 406 w 1069"/>
                  <a:gd name="T35" fmla="*/ 423 h 1056"/>
                  <a:gd name="T36" fmla="*/ 455 w 1069"/>
                  <a:gd name="T37" fmla="*/ 347 h 1056"/>
                  <a:gd name="T38" fmla="*/ 710 w 1069"/>
                  <a:gd name="T39" fmla="*/ 373 h 1056"/>
                  <a:gd name="T40" fmla="*/ 208 w 1069"/>
                  <a:gd name="T41" fmla="*/ 838 h 1056"/>
                  <a:gd name="T42" fmla="*/ 226 w 1069"/>
                  <a:gd name="T43" fmla="*/ 685 h 1056"/>
                  <a:gd name="T44" fmla="*/ 206 w 1069"/>
                  <a:gd name="T45" fmla="*/ 443 h 1056"/>
                  <a:gd name="T46" fmla="*/ 180 w 1069"/>
                  <a:gd name="T47" fmla="*/ 550 h 1056"/>
                  <a:gd name="T48" fmla="*/ 288 w 1069"/>
                  <a:gd name="T49" fmla="*/ 759 h 1056"/>
                  <a:gd name="T50" fmla="*/ 995 w 1069"/>
                  <a:gd name="T51" fmla="*/ 160 h 1056"/>
                  <a:gd name="T52" fmla="*/ 1065 w 1069"/>
                  <a:gd name="T53" fmla="*/ 67 h 1056"/>
                  <a:gd name="T54" fmla="*/ 796 w 1069"/>
                  <a:gd name="T55" fmla="*/ 52 h 1056"/>
                  <a:gd name="T56" fmla="*/ 753 w 1069"/>
                  <a:gd name="T57" fmla="*/ 0 h 1056"/>
                  <a:gd name="T58" fmla="*/ 710 w 1069"/>
                  <a:gd name="T59" fmla="*/ 314 h 1056"/>
                  <a:gd name="T60" fmla="*/ 430 w 1069"/>
                  <a:gd name="T61" fmla="*/ 323 h 1056"/>
                  <a:gd name="T62" fmla="*/ 366 w 1069"/>
                  <a:gd name="T63" fmla="*/ 321 h 1056"/>
                  <a:gd name="T64" fmla="*/ 295 w 1069"/>
                  <a:gd name="T65" fmla="*/ 314 h 1056"/>
                  <a:gd name="T66" fmla="*/ 294 w 1069"/>
                  <a:gd name="T67" fmla="*/ 314 h 1056"/>
                  <a:gd name="T68" fmla="*/ 288 w 1069"/>
                  <a:gd name="T69" fmla="*/ 315 h 1056"/>
                  <a:gd name="T70" fmla="*/ 283 w 1069"/>
                  <a:gd name="T71" fmla="*/ 319 h 1056"/>
                  <a:gd name="T72" fmla="*/ 0 w 1069"/>
                  <a:gd name="T73" fmla="*/ 563 h 1056"/>
                  <a:gd name="T74" fmla="*/ 198 w 1069"/>
                  <a:gd name="T75" fmla="*/ 707 h 1056"/>
                  <a:gd name="T76" fmla="*/ 176 w 1069"/>
                  <a:gd name="T77" fmla="*/ 885 h 1056"/>
                  <a:gd name="T78" fmla="*/ 193 w 1069"/>
                  <a:gd name="T79" fmla="*/ 887 h 1056"/>
                  <a:gd name="T80" fmla="*/ 288 w 1069"/>
                  <a:gd name="T81" fmla="*/ 1003 h 1056"/>
                  <a:gd name="T82" fmla="*/ 357 w 1069"/>
                  <a:gd name="T83" fmla="*/ 1055 h 1056"/>
                  <a:gd name="T84" fmla="*/ 459 w 1069"/>
                  <a:gd name="T85" fmla="*/ 1055 h 1056"/>
                  <a:gd name="T86" fmla="*/ 521 w 1069"/>
                  <a:gd name="T87" fmla="*/ 1004 h 1056"/>
                  <a:gd name="T88" fmla="*/ 547 w 1069"/>
                  <a:gd name="T89" fmla="*/ 406 h 1056"/>
                  <a:gd name="T90" fmla="*/ 710 w 1069"/>
                  <a:gd name="T91" fmla="*/ 1013 h 1056"/>
                  <a:gd name="T92" fmla="*/ 796 w 1069"/>
                  <a:gd name="T93" fmla="*/ 1013 h 1056"/>
                  <a:gd name="T94" fmla="*/ 1042 w 1069"/>
                  <a:gd name="T95" fmla="*/ 268 h 1056"/>
                  <a:gd name="T96" fmla="*/ 1060 w 1069"/>
                  <a:gd name="T97" fmla="*/ 225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9" h="1056">
                    <a:moveTo>
                      <a:pt x="796" y="234"/>
                    </a:moveTo>
                    <a:lnTo>
                      <a:pt x="796" y="85"/>
                    </a:lnTo>
                    <a:lnTo>
                      <a:pt x="1022" y="85"/>
                    </a:lnTo>
                    <a:lnTo>
                      <a:pt x="959" y="148"/>
                    </a:lnTo>
                    <a:cubicBezTo>
                      <a:pt x="956" y="151"/>
                      <a:pt x="954" y="155"/>
                      <a:pt x="954" y="160"/>
                    </a:cubicBezTo>
                    <a:cubicBezTo>
                      <a:pt x="954" y="164"/>
                      <a:pt x="956" y="168"/>
                      <a:pt x="959" y="171"/>
                    </a:cubicBezTo>
                    <a:lnTo>
                      <a:pt x="1022" y="234"/>
                    </a:lnTo>
                    <a:lnTo>
                      <a:pt x="796" y="234"/>
                    </a:lnTo>
                    <a:close/>
                    <a:moveTo>
                      <a:pt x="762" y="1013"/>
                    </a:moveTo>
                    <a:cubicBezTo>
                      <a:pt x="762" y="1018"/>
                      <a:pt x="758" y="1022"/>
                      <a:pt x="753" y="1022"/>
                    </a:cubicBezTo>
                    <a:cubicBezTo>
                      <a:pt x="748" y="1022"/>
                      <a:pt x="743" y="1018"/>
                      <a:pt x="743" y="1013"/>
                    </a:cubicBezTo>
                    <a:lnTo>
                      <a:pt x="743" y="43"/>
                    </a:lnTo>
                    <a:cubicBezTo>
                      <a:pt x="743" y="37"/>
                      <a:pt x="748" y="33"/>
                      <a:pt x="753" y="33"/>
                    </a:cubicBezTo>
                    <a:cubicBezTo>
                      <a:pt x="758" y="33"/>
                      <a:pt x="762" y="37"/>
                      <a:pt x="762" y="43"/>
                    </a:cubicBezTo>
                    <a:lnTo>
                      <a:pt x="762" y="1013"/>
                    </a:lnTo>
                    <a:close/>
                    <a:moveTo>
                      <a:pt x="547" y="373"/>
                    </a:moveTo>
                    <a:cubicBezTo>
                      <a:pt x="515" y="373"/>
                      <a:pt x="488" y="400"/>
                      <a:pt x="488" y="433"/>
                    </a:cubicBezTo>
                    <a:lnTo>
                      <a:pt x="488" y="1004"/>
                    </a:lnTo>
                    <a:cubicBezTo>
                      <a:pt x="488" y="1009"/>
                      <a:pt x="485" y="1013"/>
                      <a:pt x="482" y="1015"/>
                    </a:cubicBezTo>
                    <a:cubicBezTo>
                      <a:pt x="459" y="1029"/>
                      <a:pt x="433" y="1016"/>
                      <a:pt x="422" y="1009"/>
                    </a:cubicBezTo>
                    <a:lnTo>
                      <a:pt x="422" y="741"/>
                    </a:lnTo>
                    <a:cubicBezTo>
                      <a:pt x="422" y="732"/>
                      <a:pt x="414" y="724"/>
                      <a:pt x="405" y="724"/>
                    </a:cubicBezTo>
                    <a:cubicBezTo>
                      <a:pt x="396" y="724"/>
                      <a:pt x="388" y="732"/>
                      <a:pt x="388" y="741"/>
                    </a:cubicBezTo>
                    <a:lnTo>
                      <a:pt x="388" y="1011"/>
                    </a:lnTo>
                    <a:cubicBezTo>
                      <a:pt x="367" y="1028"/>
                      <a:pt x="345" y="1023"/>
                      <a:pt x="329" y="1015"/>
                    </a:cubicBezTo>
                    <a:cubicBezTo>
                      <a:pt x="324" y="1013"/>
                      <a:pt x="322" y="1008"/>
                      <a:pt x="322" y="1003"/>
                    </a:cubicBezTo>
                    <a:lnTo>
                      <a:pt x="322" y="476"/>
                    </a:lnTo>
                    <a:cubicBezTo>
                      <a:pt x="322" y="467"/>
                      <a:pt x="314" y="460"/>
                      <a:pt x="305" y="460"/>
                    </a:cubicBezTo>
                    <a:cubicBezTo>
                      <a:pt x="296" y="460"/>
                      <a:pt x="288" y="467"/>
                      <a:pt x="288" y="476"/>
                    </a:cubicBezTo>
                    <a:lnTo>
                      <a:pt x="288" y="626"/>
                    </a:lnTo>
                    <a:lnTo>
                      <a:pt x="206" y="529"/>
                    </a:lnTo>
                    <a:cubicBezTo>
                      <a:pt x="201" y="524"/>
                      <a:pt x="201" y="516"/>
                      <a:pt x="204" y="510"/>
                    </a:cubicBezTo>
                    <a:lnTo>
                      <a:pt x="305" y="347"/>
                    </a:lnTo>
                    <a:lnTo>
                      <a:pt x="344" y="347"/>
                    </a:lnTo>
                    <a:lnTo>
                      <a:pt x="391" y="416"/>
                    </a:lnTo>
                    <a:cubicBezTo>
                      <a:pt x="395" y="420"/>
                      <a:pt x="400" y="423"/>
                      <a:pt x="406" y="423"/>
                    </a:cubicBezTo>
                    <a:cubicBezTo>
                      <a:pt x="412" y="422"/>
                      <a:pt x="417" y="419"/>
                      <a:pt x="420" y="414"/>
                    </a:cubicBezTo>
                    <a:lnTo>
                      <a:pt x="455" y="347"/>
                    </a:lnTo>
                    <a:lnTo>
                      <a:pt x="710" y="347"/>
                    </a:lnTo>
                    <a:lnTo>
                      <a:pt x="710" y="373"/>
                    </a:lnTo>
                    <a:lnTo>
                      <a:pt x="547" y="373"/>
                    </a:lnTo>
                    <a:close/>
                    <a:moveTo>
                      <a:pt x="208" y="838"/>
                    </a:moveTo>
                    <a:lnTo>
                      <a:pt x="233" y="702"/>
                    </a:lnTo>
                    <a:cubicBezTo>
                      <a:pt x="234" y="695"/>
                      <a:pt x="231" y="689"/>
                      <a:pt x="226" y="685"/>
                    </a:cubicBezTo>
                    <a:lnTo>
                      <a:pt x="51" y="568"/>
                    </a:lnTo>
                    <a:cubicBezTo>
                      <a:pt x="97" y="542"/>
                      <a:pt x="156" y="491"/>
                      <a:pt x="206" y="443"/>
                    </a:cubicBezTo>
                    <a:lnTo>
                      <a:pt x="176" y="493"/>
                    </a:lnTo>
                    <a:cubicBezTo>
                      <a:pt x="165" y="511"/>
                      <a:pt x="167" y="534"/>
                      <a:pt x="180" y="550"/>
                    </a:cubicBezTo>
                    <a:lnTo>
                      <a:pt x="288" y="678"/>
                    </a:lnTo>
                    <a:lnTo>
                      <a:pt x="288" y="759"/>
                    </a:lnTo>
                    <a:cubicBezTo>
                      <a:pt x="270" y="792"/>
                      <a:pt x="234" y="820"/>
                      <a:pt x="208" y="838"/>
                    </a:cubicBezTo>
                    <a:close/>
                    <a:moveTo>
                      <a:pt x="995" y="160"/>
                    </a:moveTo>
                    <a:lnTo>
                      <a:pt x="1060" y="94"/>
                    </a:lnTo>
                    <a:cubicBezTo>
                      <a:pt x="1067" y="87"/>
                      <a:pt x="1069" y="76"/>
                      <a:pt x="1065" y="67"/>
                    </a:cubicBezTo>
                    <a:cubicBezTo>
                      <a:pt x="1061" y="58"/>
                      <a:pt x="1052" y="52"/>
                      <a:pt x="1042" y="52"/>
                    </a:cubicBezTo>
                    <a:lnTo>
                      <a:pt x="796" y="52"/>
                    </a:lnTo>
                    <a:lnTo>
                      <a:pt x="796" y="43"/>
                    </a:lnTo>
                    <a:cubicBezTo>
                      <a:pt x="796" y="19"/>
                      <a:pt x="776" y="0"/>
                      <a:pt x="753" y="0"/>
                    </a:cubicBezTo>
                    <a:cubicBezTo>
                      <a:pt x="729" y="0"/>
                      <a:pt x="710" y="19"/>
                      <a:pt x="710" y="43"/>
                    </a:cubicBezTo>
                    <a:lnTo>
                      <a:pt x="710" y="314"/>
                    </a:lnTo>
                    <a:lnTo>
                      <a:pt x="445" y="314"/>
                    </a:lnTo>
                    <a:cubicBezTo>
                      <a:pt x="439" y="314"/>
                      <a:pt x="433" y="317"/>
                      <a:pt x="430" y="323"/>
                    </a:cubicBezTo>
                    <a:lnTo>
                      <a:pt x="403" y="374"/>
                    </a:lnTo>
                    <a:lnTo>
                      <a:pt x="366" y="321"/>
                    </a:lnTo>
                    <a:cubicBezTo>
                      <a:pt x="363" y="316"/>
                      <a:pt x="358" y="314"/>
                      <a:pt x="353" y="314"/>
                    </a:cubicBezTo>
                    <a:lnTo>
                      <a:pt x="295" y="314"/>
                    </a:lnTo>
                    <a:cubicBezTo>
                      <a:pt x="295" y="314"/>
                      <a:pt x="295" y="314"/>
                      <a:pt x="295" y="314"/>
                    </a:cubicBezTo>
                    <a:cubicBezTo>
                      <a:pt x="295" y="314"/>
                      <a:pt x="294" y="314"/>
                      <a:pt x="294" y="314"/>
                    </a:cubicBezTo>
                    <a:cubicBezTo>
                      <a:pt x="292" y="314"/>
                      <a:pt x="291" y="314"/>
                      <a:pt x="289" y="315"/>
                    </a:cubicBezTo>
                    <a:cubicBezTo>
                      <a:pt x="289" y="315"/>
                      <a:pt x="288" y="315"/>
                      <a:pt x="288" y="315"/>
                    </a:cubicBezTo>
                    <a:cubicBezTo>
                      <a:pt x="286" y="316"/>
                      <a:pt x="285" y="317"/>
                      <a:pt x="283" y="319"/>
                    </a:cubicBezTo>
                    <a:cubicBezTo>
                      <a:pt x="283" y="319"/>
                      <a:pt x="283" y="319"/>
                      <a:pt x="283" y="319"/>
                    </a:cubicBezTo>
                    <a:cubicBezTo>
                      <a:pt x="230" y="376"/>
                      <a:pt x="78" y="528"/>
                      <a:pt x="12" y="550"/>
                    </a:cubicBezTo>
                    <a:cubicBezTo>
                      <a:pt x="6" y="552"/>
                      <a:pt x="1" y="557"/>
                      <a:pt x="0" y="563"/>
                    </a:cubicBezTo>
                    <a:cubicBezTo>
                      <a:pt x="0" y="570"/>
                      <a:pt x="2" y="576"/>
                      <a:pt x="8" y="579"/>
                    </a:cubicBezTo>
                    <a:lnTo>
                      <a:pt x="198" y="707"/>
                    </a:lnTo>
                    <a:lnTo>
                      <a:pt x="169" y="869"/>
                    </a:lnTo>
                    <a:cubicBezTo>
                      <a:pt x="168" y="875"/>
                      <a:pt x="170" y="882"/>
                      <a:pt x="176" y="885"/>
                    </a:cubicBezTo>
                    <a:cubicBezTo>
                      <a:pt x="178" y="888"/>
                      <a:pt x="182" y="889"/>
                      <a:pt x="185" y="889"/>
                    </a:cubicBezTo>
                    <a:cubicBezTo>
                      <a:pt x="188" y="889"/>
                      <a:pt x="191" y="888"/>
                      <a:pt x="193" y="887"/>
                    </a:cubicBezTo>
                    <a:cubicBezTo>
                      <a:pt x="196" y="885"/>
                      <a:pt x="249" y="857"/>
                      <a:pt x="288" y="814"/>
                    </a:cubicBezTo>
                    <a:lnTo>
                      <a:pt x="288" y="1003"/>
                    </a:lnTo>
                    <a:cubicBezTo>
                      <a:pt x="288" y="1021"/>
                      <a:pt x="298" y="1037"/>
                      <a:pt x="314" y="1045"/>
                    </a:cubicBezTo>
                    <a:cubicBezTo>
                      <a:pt x="328" y="1052"/>
                      <a:pt x="343" y="1055"/>
                      <a:pt x="357" y="1055"/>
                    </a:cubicBezTo>
                    <a:cubicBezTo>
                      <a:pt x="375" y="1055"/>
                      <a:pt x="391" y="1050"/>
                      <a:pt x="406" y="1039"/>
                    </a:cubicBezTo>
                    <a:cubicBezTo>
                      <a:pt x="418" y="1046"/>
                      <a:pt x="437" y="1055"/>
                      <a:pt x="459" y="1055"/>
                    </a:cubicBezTo>
                    <a:cubicBezTo>
                      <a:pt x="472" y="1055"/>
                      <a:pt x="485" y="1052"/>
                      <a:pt x="498" y="1044"/>
                    </a:cubicBezTo>
                    <a:cubicBezTo>
                      <a:pt x="512" y="1036"/>
                      <a:pt x="521" y="1020"/>
                      <a:pt x="521" y="1004"/>
                    </a:cubicBezTo>
                    <a:lnTo>
                      <a:pt x="521" y="433"/>
                    </a:lnTo>
                    <a:cubicBezTo>
                      <a:pt x="521" y="418"/>
                      <a:pt x="533" y="406"/>
                      <a:pt x="547" y="406"/>
                    </a:cubicBezTo>
                    <a:lnTo>
                      <a:pt x="710" y="406"/>
                    </a:lnTo>
                    <a:lnTo>
                      <a:pt x="710" y="1013"/>
                    </a:lnTo>
                    <a:cubicBezTo>
                      <a:pt x="710" y="1036"/>
                      <a:pt x="729" y="1056"/>
                      <a:pt x="753" y="1056"/>
                    </a:cubicBezTo>
                    <a:cubicBezTo>
                      <a:pt x="776" y="1056"/>
                      <a:pt x="796" y="1036"/>
                      <a:pt x="796" y="1013"/>
                    </a:cubicBezTo>
                    <a:lnTo>
                      <a:pt x="796" y="268"/>
                    </a:lnTo>
                    <a:lnTo>
                      <a:pt x="1042" y="268"/>
                    </a:lnTo>
                    <a:cubicBezTo>
                      <a:pt x="1052" y="268"/>
                      <a:pt x="1061" y="262"/>
                      <a:pt x="1065" y="252"/>
                    </a:cubicBezTo>
                    <a:cubicBezTo>
                      <a:pt x="1069" y="243"/>
                      <a:pt x="1067" y="232"/>
                      <a:pt x="1060" y="225"/>
                    </a:cubicBezTo>
                    <a:lnTo>
                      <a:pt x="995" y="16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73574E31-D65E-FD3B-16E5-B8025C82F20A}"/>
              </a:ext>
            </a:extLst>
          </p:cNvPr>
          <p:cNvSpPr txBox="1"/>
          <p:nvPr/>
        </p:nvSpPr>
        <p:spPr>
          <a:xfrm>
            <a:off x="351643" y="908720"/>
            <a:ext cx="8335158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Utilizadas para avaliar o desempenho dos modelos de </a:t>
            </a:r>
            <a:r>
              <a:rPr lang="pt-BR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Machine</a:t>
            </a: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 Learning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773E06-FAAD-FD59-E302-401296F3557B}"/>
              </a:ext>
            </a:extLst>
          </p:cNvPr>
          <p:cNvSpPr txBox="1"/>
          <p:nvPr/>
        </p:nvSpPr>
        <p:spPr>
          <a:xfrm>
            <a:off x="371156" y="5417083"/>
            <a:ext cx="8335158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A escolha da métrica depende do tipo de modelo, da natureza do problema e das metas do projeto.</a:t>
            </a:r>
          </a:p>
        </p:txBody>
      </p:sp>
    </p:spTree>
    <p:extLst>
      <p:ext uri="{BB962C8B-B14F-4D97-AF65-F5344CB8AC3E}">
        <p14:creationId xmlns:p14="http://schemas.microsoft.com/office/powerpoint/2010/main" val="275395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73574E31-D65E-FD3B-16E5-B8025C82F20A}"/>
              </a:ext>
            </a:extLst>
          </p:cNvPr>
          <p:cNvSpPr txBox="1"/>
          <p:nvPr/>
        </p:nvSpPr>
        <p:spPr>
          <a:xfrm>
            <a:off x="351643" y="908720"/>
            <a:ext cx="8335158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"/>
                <a:cs typeface="Gotham HTF Light"/>
              </a:rPr>
              <a:t>Matriz de Confusão: </a:t>
            </a:r>
            <a:r>
              <a:rPr lang="pt-BR" sz="2000" dirty="0">
                <a:latin typeface="Gotham HTF"/>
              </a:rPr>
              <a:t>é uma tabela que indica os erros e acertos do seu modelo, comparando com o resultado esperado (ou etiquetas/</a:t>
            </a:r>
            <a:r>
              <a:rPr lang="pt-BR" sz="2000" i="1" dirty="0" err="1">
                <a:latin typeface="Gotham HTF"/>
              </a:rPr>
              <a:t>labels</a:t>
            </a:r>
            <a:r>
              <a:rPr lang="pt-BR" sz="2000" dirty="0">
                <a:latin typeface="Gotham HTF"/>
              </a:rPr>
              <a:t>).</a:t>
            </a:r>
            <a:endParaRPr lang="pt-BR" sz="20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2D3F106-A669-76EE-0DC8-D0DCD7A6C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84395"/>
              </p:ext>
            </p:extLst>
          </p:nvPr>
        </p:nvGraphicFramePr>
        <p:xfrm>
          <a:off x="351643" y="1916832"/>
          <a:ext cx="8335156" cy="2448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7208">
                  <a:extLst>
                    <a:ext uri="{9D8B030D-6E8A-4147-A177-3AD203B41FA5}">
                      <a16:colId xmlns:a16="http://schemas.microsoft.com/office/drawing/2014/main" val="3656148445"/>
                    </a:ext>
                  </a:extLst>
                </a:gridCol>
                <a:gridCol w="1508288">
                  <a:extLst>
                    <a:ext uri="{9D8B030D-6E8A-4147-A177-3AD203B41FA5}">
                      <a16:colId xmlns:a16="http://schemas.microsoft.com/office/drawing/2014/main" val="569478972"/>
                    </a:ext>
                  </a:extLst>
                </a:gridCol>
                <a:gridCol w="2904323">
                  <a:extLst>
                    <a:ext uri="{9D8B030D-6E8A-4147-A177-3AD203B41FA5}">
                      <a16:colId xmlns:a16="http://schemas.microsoft.com/office/drawing/2014/main" val="4234383909"/>
                    </a:ext>
                  </a:extLst>
                </a:gridCol>
                <a:gridCol w="2855337">
                  <a:extLst>
                    <a:ext uri="{9D8B030D-6E8A-4147-A177-3AD203B41FA5}">
                      <a16:colId xmlns:a16="http://schemas.microsoft.com/office/drawing/2014/main" val="1909007893"/>
                    </a:ext>
                  </a:extLst>
                </a:gridCol>
              </a:tblGrid>
              <a:tr h="612068">
                <a:tc gridSpan="2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DETECTADA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97554"/>
                  </a:ext>
                </a:extLst>
              </a:tr>
              <a:tr h="61206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SIM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NÃO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21968"/>
                  </a:ext>
                </a:extLst>
              </a:tr>
              <a:tr h="612068">
                <a:tc rowSpan="2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REAL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SIM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Verdadeiro Positivo (VP)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Falso Negativo (FN)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663421"/>
                  </a:ext>
                </a:extLst>
              </a:tr>
              <a:tr h="6120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NÃO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Falso Positivo (FP)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Verdadeiro Negativo (VN)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897795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69DCEC0-4D35-08F9-3829-CF1D5BFAD117}"/>
              </a:ext>
            </a:extLst>
          </p:cNvPr>
          <p:cNvSpPr txBox="1"/>
          <p:nvPr/>
        </p:nvSpPr>
        <p:spPr>
          <a:xfrm>
            <a:off x="331948" y="4554994"/>
            <a:ext cx="86128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rgbClr val="ED145B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Verdadeiros Positivos: </a:t>
            </a:r>
            <a:r>
              <a:rPr lang="pt-BR" b="0" i="0" dirty="0">
                <a:solidFill>
                  <a:srgbClr val="292929"/>
                </a:solidFill>
                <a:effectLst/>
                <a:latin typeface="Gotham HTF"/>
              </a:rPr>
              <a:t>classificação correta da classe Positivo;</a:t>
            </a:r>
          </a:p>
          <a:p>
            <a:pPr marL="285750" indent="-285750" algn="l">
              <a:buClr>
                <a:srgbClr val="ED145B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Falsos Negativos: </a:t>
            </a:r>
            <a:r>
              <a:rPr lang="pt-BR" b="0" i="0" dirty="0">
                <a:solidFill>
                  <a:srgbClr val="292929"/>
                </a:solidFill>
                <a:effectLst/>
                <a:latin typeface="Gotham HTF"/>
              </a:rPr>
              <a:t>erro em que o modelo previu a classe Negativo quando o valor real era classe Positivo;</a:t>
            </a:r>
          </a:p>
          <a:p>
            <a:pPr marL="285750" indent="-285750" algn="l">
              <a:buClr>
                <a:srgbClr val="ED145B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Falsos Positivos:</a:t>
            </a:r>
            <a:r>
              <a:rPr lang="pt-BR" b="1" i="0" dirty="0">
                <a:solidFill>
                  <a:srgbClr val="292929"/>
                </a:solidFill>
                <a:effectLst/>
                <a:latin typeface="Gotham HTF"/>
              </a:rPr>
              <a:t> </a:t>
            </a:r>
            <a:r>
              <a:rPr lang="pt-BR" b="0" i="0" dirty="0">
                <a:solidFill>
                  <a:srgbClr val="292929"/>
                </a:solidFill>
                <a:effectLst/>
                <a:latin typeface="Gotham HTF"/>
              </a:rPr>
              <a:t>erro em que o modelo previu a classe Positivo quando o valor real era classe Negativo;</a:t>
            </a:r>
          </a:p>
          <a:p>
            <a:pPr marL="285750" indent="-285750" algn="l">
              <a:buClr>
                <a:srgbClr val="ED145B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Verdadeiros Negativos:</a:t>
            </a:r>
            <a:r>
              <a:rPr lang="pt-BR" b="1" i="0" dirty="0">
                <a:solidFill>
                  <a:srgbClr val="292929"/>
                </a:solidFill>
                <a:effectLst/>
                <a:latin typeface="Gotham HTF"/>
              </a:rPr>
              <a:t> </a:t>
            </a:r>
            <a:r>
              <a:rPr lang="pt-BR" b="0" i="0" dirty="0">
                <a:solidFill>
                  <a:srgbClr val="292929"/>
                </a:solidFill>
                <a:effectLst/>
                <a:latin typeface="Gotham HTF"/>
              </a:rPr>
              <a:t>classificação correta da classe Negativo.</a:t>
            </a:r>
          </a:p>
        </p:txBody>
      </p:sp>
    </p:spTree>
    <p:extLst>
      <p:ext uri="{BB962C8B-B14F-4D97-AF65-F5344CB8AC3E}">
        <p14:creationId xmlns:p14="http://schemas.microsoft.com/office/powerpoint/2010/main" val="42090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73574E31-D65E-FD3B-16E5-B8025C82F20A}"/>
              </a:ext>
            </a:extLst>
          </p:cNvPr>
          <p:cNvSpPr txBox="1"/>
          <p:nvPr/>
        </p:nvSpPr>
        <p:spPr>
          <a:xfrm>
            <a:off x="351643" y="908720"/>
            <a:ext cx="8335158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"/>
                <a:cs typeface="Gotham HTF Light"/>
              </a:rPr>
              <a:t>Acurácia: </a:t>
            </a:r>
            <a:r>
              <a:rPr lang="pt-BR" sz="2000" dirty="0">
                <a:latin typeface="Gotham HTF"/>
              </a:rPr>
              <a:t> indica uma performance geral do modelo. Dentre </a:t>
            </a:r>
            <a:r>
              <a:rPr lang="pt-BR" sz="2000" b="1" dirty="0">
                <a:latin typeface="Gotham HTF"/>
              </a:rPr>
              <a:t>todas </a:t>
            </a:r>
            <a:r>
              <a:rPr lang="pt-BR" sz="2000" dirty="0">
                <a:latin typeface="Gotham HTF"/>
              </a:rPr>
              <a:t>as classificações, quantas o modelo classificou corretamente?</a:t>
            </a:r>
            <a:endParaRPr lang="pt-BR" sz="20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190658F-BAE8-3852-8C87-4BF067CCB9B3}"/>
                  </a:ext>
                </a:extLst>
              </p:cNvPr>
              <p:cNvSpPr txBox="1"/>
              <p:nvPr/>
            </p:nvSpPr>
            <p:spPr>
              <a:xfrm>
                <a:off x="4548385" y="3429000"/>
                <a:ext cx="4485395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𝐴𝑐𝑢𝑟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𝑐𝑖𝑎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190658F-BAE8-3852-8C87-4BF067CCB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85" y="3429000"/>
                <a:ext cx="4485395" cy="69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m 29">
            <a:extLst>
              <a:ext uri="{FF2B5EF4-FFF2-40B4-BE49-F238E27FC236}">
                <a16:creationId xmlns:a16="http://schemas.microsoft.com/office/drawing/2014/main" id="{165A67EE-BB82-EADC-127E-85F9C983A6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r="38450" b="6950"/>
          <a:stretch/>
        </p:blipFill>
        <p:spPr>
          <a:xfrm rot="5400000">
            <a:off x="954206" y="1962341"/>
            <a:ext cx="2783428" cy="39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73574E31-D65E-FD3B-16E5-B8025C82F20A}"/>
              </a:ext>
            </a:extLst>
          </p:cNvPr>
          <p:cNvSpPr txBox="1"/>
          <p:nvPr/>
        </p:nvSpPr>
        <p:spPr>
          <a:xfrm>
            <a:off x="351643" y="908720"/>
            <a:ext cx="833515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"/>
                <a:cs typeface="Gotham HTF Light"/>
              </a:rPr>
              <a:t>Precisão: </a:t>
            </a:r>
            <a:r>
              <a:rPr lang="pt-BR" sz="2000" dirty="0">
                <a:latin typeface="Gotham HTF"/>
                <a:cs typeface="Gotham HTF Light"/>
              </a:rPr>
              <a:t>Exatidão, excelência absoluta na execução de algo, ou </a:t>
            </a:r>
            <a:r>
              <a:rPr lang="pt-BR" sz="2000" dirty="0">
                <a:latin typeface="Gotham HTF"/>
              </a:rPr>
              <a:t>dentre todas as classificações de classe Positivo </a:t>
            </a:r>
            <a:r>
              <a:rPr lang="pt-BR" sz="2000" b="1" dirty="0">
                <a:latin typeface="Gotham HTF"/>
              </a:rPr>
              <a:t>que o modelo fez</a:t>
            </a:r>
            <a:r>
              <a:rPr lang="pt-BR" sz="2000" dirty="0">
                <a:latin typeface="Gotham HTF"/>
              </a:rPr>
              <a:t>, quantas estão corretas?</a:t>
            </a:r>
            <a:endParaRPr lang="pt-BR" sz="20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18A1EFB7-CF87-A667-2441-5E9C40140147}"/>
                  </a:ext>
                </a:extLst>
              </p:cNvPr>
              <p:cNvSpPr txBox="1"/>
              <p:nvPr/>
            </p:nvSpPr>
            <p:spPr>
              <a:xfrm>
                <a:off x="5436096" y="3933056"/>
                <a:ext cx="2870273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𝑃𝑟𝑒𝑐𝑖𝑠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18A1EFB7-CF87-A667-2441-5E9C40140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933056"/>
                <a:ext cx="2870273" cy="69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B1BDA3D-3F2B-15C5-97DC-AC5E2AD22F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4" t="10948" r="37896"/>
          <a:stretch/>
        </p:blipFill>
        <p:spPr>
          <a:xfrm rot="5400000">
            <a:off x="697625" y="2074907"/>
            <a:ext cx="3888434" cy="45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7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73574E31-D65E-FD3B-16E5-B8025C82F20A}"/>
              </a:ext>
            </a:extLst>
          </p:cNvPr>
          <p:cNvSpPr txBox="1"/>
          <p:nvPr/>
        </p:nvSpPr>
        <p:spPr>
          <a:xfrm>
            <a:off x="228600" y="908720"/>
            <a:ext cx="486842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ED265B"/>
                </a:solidFill>
                <a:latin typeface="Gotham HTF"/>
                <a:cs typeface="Gotham HTF Light"/>
              </a:rPr>
              <a:t>Recall: </a:t>
            </a:r>
            <a:r>
              <a:rPr lang="pt-BR" sz="1600" dirty="0">
                <a:latin typeface="Gotham HTF"/>
              </a:rPr>
              <a:t>dentre todas as situações de classe Positivo </a:t>
            </a:r>
            <a:r>
              <a:rPr lang="pt-BR" sz="1600" b="1" dirty="0">
                <a:latin typeface="Gotham HTF"/>
              </a:rPr>
              <a:t>como valor esperado</a:t>
            </a:r>
            <a:r>
              <a:rPr lang="pt-BR" sz="1600" dirty="0">
                <a:latin typeface="Gotham HTF"/>
              </a:rPr>
              <a:t>, quantas estão corretas?</a:t>
            </a:r>
            <a:endParaRPr lang="pt-BR" sz="16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31C3E82-2C7D-F8A6-464D-F9C4581092C7}"/>
                  </a:ext>
                </a:extLst>
              </p:cNvPr>
              <p:cNvSpPr txBox="1"/>
              <p:nvPr/>
            </p:nvSpPr>
            <p:spPr>
              <a:xfrm>
                <a:off x="5298012" y="1119430"/>
                <a:ext cx="2154308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31C3E82-2C7D-F8A6-464D-F9C458109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012" y="1119430"/>
                <a:ext cx="2154308" cy="581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66C0BF73-0479-BD2C-FCEE-FF674631FBD8}"/>
              </a:ext>
            </a:extLst>
          </p:cNvPr>
          <p:cNvSpPr txBox="1"/>
          <p:nvPr/>
        </p:nvSpPr>
        <p:spPr>
          <a:xfrm>
            <a:off x="228600" y="2249772"/>
            <a:ext cx="499147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ED265B"/>
                </a:solidFill>
                <a:latin typeface="Gotham HTF"/>
                <a:cs typeface="Gotham HTF Light"/>
              </a:rPr>
              <a:t>F1 Score: </a:t>
            </a:r>
            <a:r>
              <a:rPr lang="pt-BR" sz="1600" dirty="0">
                <a:latin typeface="Gotham HTF"/>
              </a:rPr>
              <a:t>Uma métrica que combina precisão e recall em uma única medida. É a média harmônica entre essas duas métricas e pode ser útil quando há um desequilíbrio entre as classes.</a:t>
            </a:r>
            <a:endParaRPr lang="pt-BR" sz="16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C183DA9-7917-85D1-2C82-EC8ABDC2788F}"/>
                  </a:ext>
                </a:extLst>
              </p:cNvPr>
              <p:cNvSpPr txBox="1"/>
              <p:nvPr/>
            </p:nvSpPr>
            <p:spPr>
              <a:xfrm>
                <a:off x="5220072" y="2564904"/>
                <a:ext cx="3895682" cy="589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 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𝑃𝑟𝑒𝑐𝑖𝑠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𝑃𝑟𝑒𝑐𝑖𝑠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C183DA9-7917-85D1-2C82-EC8ABDC27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564904"/>
                <a:ext cx="3895682" cy="589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3C01EF67-5073-5EAA-E1FF-04D0E5731585}"/>
              </a:ext>
            </a:extLst>
          </p:cNvPr>
          <p:cNvSpPr txBox="1"/>
          <p:nvPr/>
        </p:nvSpPr>
        <p:spPr>
          <a:xfrm>
            <a:off x="228600" y="3960156"/>
            <a:ext cx="486842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ED265B"/>
                </a:solidFill>
                <a:latin typeface="Gotham HTF"/>
                <a:cs typeface="Gotham HTF Light"/>
              </a:rPr>
              <a:t>MAE: </a:t>
            </a:r>
            <a:r>
              <a:rPr lang="pt-BR" sz="1600" dirty="0">
                <a:latin typeface="Gotham HTF"/>
              </a:rPr>
              <a:t>A média das diferenças absolutas entre as previsões e os valores reais. É comumente usado em problemas de regressão.</a:t>
            </a:r>
            <a:endParaRPr lang="pt-BR" sz="16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F02A47-6AC1-BB7D-D414-636DC0AB898B}"/>
              </a:ext>
            </a:extLst>
          </p:cNvPr>
          <p:cNvSpPr txBox="1"/>
          <p:nvPr/>
        </p:nvSpPr>
        <p:spPr>
          <a:xfrm>
            <a:off x="228600" y="5301208"/>
            <a:ext cx="486842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ED265B"/>
                </a:solidFill>
                <a:latin typeface="Gotham HTF"/>
                <a:cs typeface="Gotham HTF Light"/>
              </a:rPr>
              <a:t>MSE: </a:t>
            </a:r>
            <a:r>
              <a:rPr lang="pt-BR" sz="1600" dirty="0">
                <a:latin typeface="Gotham HTF"/>
              </a:rPr>
              <a:t>A média dos quadrados das diferenças entre as previsões e os valores reais. Também é frequentemente usado em problemas de regressão.</a:t>
            </a:r>
            <a:endParaRPr lang="pt-BR" sz="16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A768CF-E904-8D4F-944B-4F7ECFA9F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984" y="3984707"/>
            <a:ext cx="3204864" cy="10959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488CED2-5ACA-B2E4-7E7D-86B3B487D5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06"/>
          <a:stretch/>
        </p:blipFill>
        <p:spPr>
          <a:xfrm>
            <a:off x="5292080" y="5581648"/>
            <a:ext cx="3002760" cy="10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6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043C289B-5C3E-7E0D-F98C-C917048A91C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956D4E-69D3-1342-AD4D-C1E0E3F7AAFB}"/>
              </a:ext>
            </a:extLst>
          </p:cNvPr>
          <p:cNvSpPr txBox="1"/>
          <p:nvPr/>
        </p:nvSpPr>
        <p:spPr>
          <a:xfrm>
            <a:off x="251520" y="836712"/>
            <a:ext cx="8663880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dirty="0">
                <a:latin typeface="Gotham HTF Light"/>
                <a:cs typeface="Gotham HTF Light"/>
              </a:rPr>
              <a:t>Explique o que é Inteligência Artificial e como ela está presente no nosso cotidiano.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dirty="0">
                <a:latin typeface="Gotham HTF Light"/>
                <a:cs typeface="Gotham HTF Light"/>
              </a:rPr>
              <a:t>Explique o que é </a:t>
            </a:r>
            <a:r>
              <a:rPr lang="pt-BR" dirty="0" err="1">
                <a:latin typeface="Gotham HTF Light"/>
                <a:cs typeface="Gotham HTF Light"/>
              </a:rPr>
              <a:t>Machine</a:t>
            </a:r>
            <a:r>
              <a:rPr lang="pt-BR" dirty="0">
                <a:latin typeface="Gotham HTF Light"/>
                <a:cs typeface="Gotham HTF Light"/>
              </a:rPr>
              <a:t> Learning e como ela difere da programação tradicional.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dirty="0">
                <a:latin typeface="Gotham HTF Light"/>
                <a:cs typeface="Gotham HTF Light"/>
              </a:rPr>
              <a:t>Descreva o processo geral de treinamento de um modelo de </a:t>
            </a:r>
            <a:r>
              <a:rPr lang="pt-BR" dirty="0" err="1">
                <a:latin typeface="Gotham HTF Light"/>
                <a:cs typeface="Gotham HTF Light"/>
              </a:rPr>
              <a:t>Machine</a:t>
            </a:r>
            <a:r>
              <a:rPr lang="pt-BR" dirty="0">
                <a:latin typeface="Gotham HTF Light"/>
                <a:cs typeface="Gotham HTF Light"/>
              </a:rPr>
              <a:t> Learning. Quais são os três tipos de treinamento existentes? Explique cada um deles.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dirty="0">
                <a:latin typeface="Gotham HTF Light"/>
                <a:cs typeface="Gotham HTF Light"/>
              </a:rPr>
              <a:t>Quais são os principais tipos de problemas em que podemos aplicar </a:t>
            </a:r>
            <a:r>
              <a:rPr lang="pt-BR" dirty="0" err="1">
                <a:latin typeface="Gotham HTF Light"/>
                <a:cs typeface="Gotham HTF Light"/>
              </a:rPr>
              <a:t>Machine</a:t>
            </a:r>
            <a:r>
              <a:rPr lang="pt-BR" dirty="0">
                <a:latin typeface="Gotham HTF Light"/>
                <a:cs typeface="Gotham HTF Light"/>
              </a:rPr>
              <a:t> Learning? Quais são as características de cada um deles? Dê exemplos no mundo real em que podemos aplica-los.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dirty="0">
                <a:latin typeface="Gotham HTF Light"/>
                <a:cs typeface="Gotham HTF Light"/>
              </a:rPr>
              <a:t>Quais são as métricas mais comuns para se avaliar a performance de um modelo em </a:t>
            </a:r>
            <a:r>
              <a:rPr lang="pt-BR" dirty="0" err="1">
                <a:latin typeface="Gotham HTF Light"/>
                <a:cs typeface="Gotham HTF Light"/>
              </a:rPr>
              <a:t>Machine</a:t>
            </a:r>
            <a:r>
              <a:rPr lang="pt-BR" dirty="0">
                <a:latin typeface="Gotham HTF Light"/>
                <a:cs typeface="Gotham HTF Light"/>
              </a:rPr>
              <a:t> Learning? Faça uma pesquisa e explique em quais situações cada uma delas é mais adequada.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pt-BR" dirty="0"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128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This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presentation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has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been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designed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using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images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from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Flaticon.com</a:t>
            </a:r>
          </a:p>
          <a:p>
            <a:r>
              <a:rPr lang="pt-BR" sz="1200" dirty="0">
                <a:solidFill>
                  <a:srgbClr val="5F7D95"/>
                </a:solidFill>
                <a:latin typeface="Proxima Nova"/>
              </a:rPr>
              <a:t>Images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from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Star Wars: The Walt Disney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Company</a:t>
            </a:r>
            <a:endParaRPr lang="pt-BR" sz="1200" dirty="0">
              <a:solidFill>
                <a:srgbClr val="5F7D95"/>
              </a:solidFill>
              <a:latin typeface="Proxima Nova"/>
            </a:endParaRPr>
          </a:p>
          <a:p>
            <a:r>
              <a:rPr lang="pt-BR" sz="1200" dirty="0">
                <a:solidFill>
                  <a:srgbClr val="5F7D95"/>
                </a:solidFill>
                <a:latin typeface="Proxima Nova"/>
              </a:rPr>
              <a:t>Images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from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The Terminator: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StudioCanal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and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James Cameron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IA?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04FC380-BBF1-591D-4DF1-B3E55730CEF2}"/>
              </a:ext>
            </a:extLst>
          </p:cNvPr>
          <p:cNvGrpSpPr/>
          <p:nvPr/>
        </p:nvGrpSpPr>
        <p:grpSpPr>
          <a:xfrm>
            <a:off x="35496" y="1700808"/>
            <a:ext cx="5832649" cy="3162667"/>
            <a:chOff x="228600" y="841236"/>
            <a:chExt cx="8322920" cy="316266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2C4C200-B5BC-150F-0263-A1458741E8A6}"/>
                </a:ext>
              </a:extLst>
            </p:cNvPr>
            <p:cNvSpPr txBox="1"/>
            <p:nvPr/>
          </p:nvSpPr>
          <p:spPr>
            <a:xfrm>
              <a:off x="228600" y="841236"/>
              <a:ext cx="7871791" cy="2680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pt-BR" sz="2400" b="1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Definição do dicionário de Cambridge:</a:t>
              </a:r>
            </a:p>
            <a:p>
              <a:pPr lvl="1">
                <a:lnSpc>
                  <a:spcPct val="150000"/>
                </a:lnSpc>
              </a:pPr>
              <a:r>
                <a:rPr lang="pt-BR" b="1" dirty="0">
                  <a:latin typeface="Gotham HTF Light"/>
                  <a:cs typeface="Gotham HTF Light"/>
                </a:rPr>
                <a:t>Substantivo</a:t>
              </a:r>
              <a:r>
                <a:rPr lang="pt-BR" dirty="0">
                  <a:latin typeface="Gotham HTF Light"/>
                  <a:cs typeface="Gotham HTF Light"/>
                </a:rPr>
                <a:t>: “O estudo de como produzir máquinas que possuem algumas das qualidades que a mente humana possui, como a capacidade de entender a linguagem, reconhecer imagens, resolver problemas e</a:t>
              </a:r>
              <a:r>
                <a:rPr lang="pt-BR" b="1" dirty="0">
                  <a:latin typeface="Gotham HTF Light"/>
                  <a:cs typeface="Gotham HTF Light"/>
                </a:rPr>
                <a:t> APRENDER”</a:t>
              </a:r>
              <a:endParaRPr lang="pt-BR" dirty="0">
                <a:latin typeface="Gotham HTF Light"/>
                <a:cs typeface="Gotham HTF Ligh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D61B448-830A-F729-F58A-7C84A8D35C65}"/>
                </a:ext>
              </a:extLst>
            </p:cNvPr>
            <p:cNvSpPr txBox="1"/>
            <p:nvPr/>
          </p:nvSpPr>
          <p:spPr>
            <a:xfrm>
              <a:off x="501509" y="3573016"/>
              <a:ext cx="805001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>
                  <a:latin typeface="Gotham HTF"/>
                </a:rPr>
                <a:t>Fonte: Cambridge </a:t>
              </a:r>
              <a:r>
                <a:rPr lang="pt-BR" sz="1100" dirty="0" err="1">
                  <a:latin typeface="Gotham HTF"/>
                </a:rPr>
                <a:t>Dictionary</a:t>
              </a:r>
              <a:r>
                <a:rPr lang="pt-BR" sz="1100" dirty="0">
                  <a:latin typeface="Gotham HTF"/>
                </a:rPr>
                <a:t>, disponível em https://dictionary.cambridge.org/pt/dicionario/ingles-portugues/artificial-intelligence</a:t>
              </a: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061A4115-AE45-1CDD-37C0-49D4C9423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7" y="1637878"/>
            <a:ext cx="3447306" cy="34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Entender a linguagem humana?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Imagem 6">
            <a:hlinkClick r:id="rId3"/>
            <a:extLst>
              <a:ext uri="{FF2B5EF4-FFF2-40B4-BE49-F238E27FC236}">
                <a16:creationId xmlns:a16="http://schemas.microsoft.com/office/drawing/2014/main" id="{5F2F5D11-CFC7-38BB-98D5-66E6FF0A1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" y="2358753"/>
            <a:ext cx="8640960" cy="2349061"/>
          </a:xfrm>
          <a:prstGeom prst="rect">
            <a:avLst/>
          </a:prstGeom>
        </p:spPr>
      </p:pic>
      <p:pic>
        <p:nvPicPr>
          <p:cNvPr id="11" name="Imagem 10">
            <a:hlinkClick r:id="rId5"/>
            <a:extLst>
              <a:ext uri="{FF2B5EF4-FFF2-40B4-BE49-F238E27FC236}">
                <a16:creationId xmlns:a16="http://schemas.microsoft.com/office/drawing/2014/main" id="{A02F937C-EDEB-C04F-81E4-FE248954F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86" y="5042105"/>
            <a:ext cx="4241088" cy="979183"/>
          </a:xfrm>
          <a:prstGeom prst="rect">
            <a:avLst/>
          </a:prstGeom>
        </p:spPr>
      </p:pic>
      <p:pic>
        <p:nvPicPr>
          <p:cNvPr id="13" name="Imagem 12">
            <a:hlinkClick r:id="rId7"/>
            <a:extLst>
              <a:ext uri="{FF2B5EF4-FFF2-40B4-BE49-F238E27FC236}">
                <a16:creationId xmlns:a16="http://schemas.microsoft.com/office/drawing/2014/main" id="{B561008D-0C3D-821D-6F8C-EC40DBE70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4048" y="5070789"/>
            <a:ext cx="3849437" cy="10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Reconhecer imagens?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6B6C48-74ED-FEE2-A2CF-13380D3DC8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1" r="19046"/>
          <a:stretch/>
        </p:blipFill>
        <p:spPr>
          <a:xfrm>
            <a:off x="3059832" y="2195692"/>
            <a:ext cx="3024336" cy="44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7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E5B92D-E2D3-0656-6819-20EB6448F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8" y="2492896"/>
            <a:ext cx="6528723" cy="3672408"/>
          </a:xfrm>
          <a:prstGeom prst="rect">
            <a:avLst/>
          </a:prstGeom>
        </p:spPr>
      </p:pic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Dirigir Carros?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4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956" y="2374588"/>
            <a:ext cx="5364088" cy="4006740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B3F32FE4-0009-F1D2-BD7B-3DAFA004897A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Aprender?</a:t>
            </a:r>
          </a:p>
        </p:txBody>
      </p:sp>
      <p:sp>
        <p:nvSpPr>
          <p:cNvPr id="5" name="Pentagon 26">
            <a:extLst>
              <a:ext uri="{FF2B5EF4-FFF2-40B4-BE49-F238E27FC236}">
                <a16:creationId xmlns:a16="http://schemas.microsoft.com/office/drawing/2014/main" id="{E93D2C97-BA24-3784-C6FF-95E3CDBA2B2C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4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B3F32FE4-0009-F1D2-BD7B-3DAFA004897A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Criar musica?</a:t>
            </a:r>
          </a:p>
        </p:txBody>
      </p:sp>
      <p:sp>
        <p:nvSpPr>
          <p:cNvPr id="5" name="Pentagon 26">
            <a:extLst>
              <a:ext uri="{FF2B5EF4-FFF2-40B4-BE49-F238E27FC236}">
                <a16:creationId xmlns:a16="http://schemas.microsoft.com/office/drawing/2014/main" id="{E93D2C97-BA24-3784-C6FF-95E3CDBA2B2C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E25195-4F74-3DED-CE62-2B78C942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46" y="2173668"/>
            <a:ext cx="6707108" cy="405111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300C2EC-2AFC-86F0-BA04-93048F8EE11E}"/>
              </a:ext>
            </a:extLst>
          </p:cNvPr>
          <p:cNvSpPr/>
          <p:nvPr/>
        </p:nvSpPr>
        <p:spPr>
          <a:xfrm>
            <a:off x="6948264" y="2852936"/>
            <a:ext cx="977290" cy="3384376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69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PRESENTATION_COLOR_TAG" val="#4472C4"/>
  <p:tag name="POWER_USER_PPT_AGENDA_PRESENTATION_DIVIDERS_CHECKED_TAG" val="0"/>
  <p:tag name="POWER_USER_PPT_AGENDA_PRESENTATION_TABLE_OF_CONTENT_CHECKED_TAG" val="1"/>
  <p:tag name="POWER_USER_PPT_AGENDA_PRESENTATION_TITLE_TEXT_TAG" val="Agenda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CONTEXTUAL_SHAPES_TAG" val="POWER_USER_CONTEXTUAL_SHAPES_DIAGRAMS_CIRCULA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6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11563</TotalTime>
  <Words>1726</Words>
  <Application>Microsoft Office PowerPoint</Application>
  <PresentationFormat>Apresentação na tela (4:3)</PresentationFormat>
  <Paragraphs>300</Paragraphs>
  <Slides>37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543</cp:revision>
  <dcterms:created xsi:type="dcterms:W3CDTF">2018-08-18T04:32:45Z</dcterms:created>
  <dcterms:modified xsi:type="dcterms:W3CDTF">2023-06-14T17:23:35Z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